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129"/>
  </p:notesMasterIdLst>
  <p:sldIdLst>
    <p:sldId id="256" r:id="rId3"/>
    <p:sldId id="300" r:id="rId4"/>
    <p:sldId id="301" r:id="rId5"/>
    <p:sldId id="302" r:id="rId6"/>
    <p:sldId id="303" r:id="rId7"/>
    <p:sldId id="427" r:id="rId8"/>
    <p:sldId id="305" r:id="rId9"/>
    <p:sldId id="306" r:id="rId10"/>
    <p:sldId id="307" r:id="rId11"/>
    <p:sldId id="308" r:id="rId12"/>
    <p:sldId id="309" r:id="rId13"/>
    <p:sldId id="310" r:id="rId14"/>
    <p:sldId id="311" r:id="rId15"/>
    <p:sldId id="313" r:id="rId16"/>
    <p:sldId id="315" r:id="rId17"/>
    <p:sldId id="316" r:id="rId18"/>
    <p:sldId id="428" r:id="rId19"/>
    <p:sldId id="429" r:id="rId20"/>
    <p:sldId id="430" r:id="rId21"/>
    <p:sldId id="431" r:id="rId22"/>
    <p:sldId id="321" r:id="rId23"/>
    <p:sldId id="322" r:id="rId24"/>
    <p:sldId id="323" r:id="rId25"/>
    <p:sldId id="324" r:id="rId26"/>
    <p:sldId id="325" r:id="rId27"/>
    <p:sldId id="432" r:id="rId28"/>
    <p:sldId id="433" r:id="rId29"/>
    <p:sldId id="328" r:id="rId30"/>
    <p:sldId id="434" r:id="rId31"/>
    <p:sldId id="435" r:id="rId32"/>
    <p:sldId id="331" r:id="rId33"/>
    <p:sldId id="332" r:id="rId34"/>
    <p:sldId id="436" r:id="rId35"/>
    <p:sldId id="334" r:id="rId36"/>
    <p:sldId id="437" r:id="rId37"/>
    <p:sldId id="438" r:id="rId38"/>
    <p:sldId id="337" r:id="rId39"/>
    <p:sldId id="338" r:id="rId40"/>
    <p:sldId id="439" r:id="rId41"/>
    <p:sldId id="340" r:id="rId42"/>
    <p:sldId id="440" r:id="rId43"/>
    <p:sldId id="342" r:id="rId44"/>
    <p:sldId id="343" r:id="rId45"/>
    <p:sldId id="344" r:id="rId46"/>
    <p:sldId id="345" r:id="rId47"/>
    <p:sldId id="441" r:id="rId48"/>
    <p:sldId id="347" r:id="rId49"/>
    <p:sldId id="442"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418" r:id="rId120"/>
    <p:sldId id="419" r:id="rId121"/>
    <p:sldId id="420" r:id="rId122"/>
    <p:sldId id="421" r:id="rId123"/>
    <p:sldId id="422" r:id="rId124"/>
    <p:sldId id="443" r:id="rId125"/>
    <p:sldId id="424" r:id="rId126"/>
    <p:sldId id="425" r:id="rId127"/>
    <p:sldId id="426" r:id="rId128"/>
  </p:sldIdLst>
  <p:sldSz cx="9144000" cy="6858000" type="screen4x3"/>
  <p:notesSz cx="7315200" cy="96012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81913" autoAdjust="0"/>
  </p:normalViewPr>
  <p:slideViewPr>
    <p:cSldViewPr>
      <p:cViewPr>
        <p:scale>
          <a:sx n="70" d="100"/>
          <a:sy n="70" d="100"/>
        </p:scale>
        <p:origin x="-1578" y="-72"/>
      </p:cViewPr>
      <p:guideLst>
        <p:guide orient="horz" pos="2160"/>
        <p:guide pos="288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2" name="Rectangle 2"/>
          <p:cNvSpPr>
            <a:spLocks noGrp="1" noChangeArrowheads="1"/>
          </p:cNvSpPr>
          <p:nvPr>
            <p:ph type="body" sz="quarter" idx="1"/>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8281307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solidFill>
            <a:srgbClr val="FFFFFF"/>
          </a:solidFill>
          <a:ln/>
        </p:spPr>
      </p:sp>
      <p:sp>
        <p:nvSpPr>
          <p:cNvPr id="49155" name="Rectangle 2"/>
          <p:cNvSpPr>
            <a:spLocks noGrp="1" noChangeArrowheads="1"/>
          </p:cNvSpPr>
          <p:nvPr>
            <p:ph type="body" idx="1"/>
          </p:nvPr>
        </p:nvSpPr>
        <p:spPr>
          <a:noFill/>
        </p:spPr>
        <p:txBody>
          <a:bodyPr/>
          <a:lstStyle/>
          <a:p>
            <a:r>
              <a:rPr lang="en-US" sz="1200" kern="1200" dirty="0" smtClean="0">
                <a:solidFill>
                  <a:schemeClr val="tx1"/>
                </a:solidFill>
                <a:effectLst/>
                <a:latin typeface="Gill Sans" charset="0"/>
                <a:ea typeface="+mn-ea"/>
                <a:cs typeface="+mn-cs"/>
              </a:rPr>
              <a:t>This seminar course is designed for students desiring to learn fundamental GPS skills.  Basic navigation skills are covered to the extent required to understand GPS operations.  The course includes basic functions of the GPS </a:t>
            </a:r>
            <a:r>
              <a:rPr lang="en-US" sz="1200" kern="1200" dirty="0" err="1" smtClean="0">
                <a:solidFill>
                  <a:schemeClr val="tx1"/>
                </a:solidFill>
                <a:effectLst/>
                <a:latin typeface="Gill Sans" charset="0"/>
                <a:ea typeface="+mn-ea"/>
                <a:cs typeface="+mn-cs"/>
              </a:rPr>
              <a:t>chartplotter</a:t>
            </a:r>
            <a:r>
              <a:rPr lang="en-US" sz="1200" kern="1200" dirty="0" smtClean="0">
                <a:solidFill>
                  <a:schemeClr val="tx1"/>
                </a:solidFill>
                <a:effectLst/>
                <a:latin typeface="Gill Sans" charset="0"/>
                <a:ea typeface="+mn-ea"/>
                <a:cs typeface="+mn-cs"/>
              </a:rPr>
              <a:t>.   Navigation computer software is not included in this course. </a:t>
            </a:r>
          </a:p>
          <a:p>
            <a:r>
              <a:rPr lang="en-US" sz="1200" kern="1200" dirty="0" smtClean="0">
                <a:solidFill>
                  <a:schemeClr val="tx1"/>
                </a:solidFill>
                <a:effectLst/>
                <a:latin typeface="Gill Sans" charset="0"/>
                <a:ea typeface="+mn-ea"/>
                <a:cs typeface="+mn-cs"/>
              </a:rPr>
              <a:t>Required reading is GPS for Mariners (Second Edition),  Chapters 1-4.</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The textbook is used as reference material. The course doesn’t require pre- reading the book.  The course outline introduces subjects sequentially, whereas the book introduces some subjects in groupings.  The book chooses a more holistic presentation style, so it probably serves the student better to read it after the course lecture.   The instructor uses the book at their discretion.  </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This course is designed for a minimum of two-2 hour sessions for a total of four hours.  The four hour schedule requires a crisp fast presentation.  Some instructors may choose longer class periods to cover the subjects in more detail.  Longer class time may increase student tiring.  Increasing the number of class days typically discourages enrollment.    It is a local decision to choose the optimal class schedule.</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A suggested breaking point for session 1 is slide #53</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This is a seminar course with no final examination and no Certificate of Completion.  </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Note for those acquainted with GPS for Mariners - First Edition:  The Second edition updates electronic navigation technology, it has more attractive color figures, and it devoted much more attention to navigation basics.</a:t>
            </a:r>
          </a:p>
          <a:p>
            <a:r>
              <a:rPr lang="en-US" sz="1200" kern="1200" dirty="0" smtClean="0">
                <a:solidFill>
                  <a:schemeClr val="tx1"/>
                </a:solidFill>
                <a:effectLst/>
                <a:latin typeface="Gill Sans" charset="0"/>
                <a:ea typeface="+mn-ea"/>
                <a:cs typeface="+mn-cs"/>
              </a:rPr>
              <a:t> </a:t>
            </a:r>
          </a:p>
          <a:p>
            <a:r>
              <a:rPr lang="en-US" sz="1200" b="1" kern="1200" dirty="0" smtClean="0">
                <a:solidFill>
                  <a:schemeClr val="tx1"/>
                </a:solidFill>
                <a:effectLst/>
                <a:latin typeface="Gill Sans" charset="0"/>
                <a:ea typeface="+mn-ea"/>
                <a:cs typeface="+mn-cs"/>
              </a:rPr>
              <a:t>General Notes:</a:t>
            </a:r>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This course outline doesn’t follow the exact sequence of the book</a:t>
            </a:r>
            <a:r>
              <a:rPr lang="en-US" sz="1200" b="1" kern="1200" dirty="0" smtClean="0">
                <a:solidFill>
                  <a:schemeClr val="tx1"/>
                </a:solidFill>
                <a:effectLst/>
                <a:latin typeface="Gill Sans" charset="0"/>
                <a:ea typeface="+mn-ea"/>
                <a:cs typeface="+mn-cs"/>
              </a:rPr>
              <a:t>.</a:t>
            </a:r>
            <a:r>
              <a:rPr lang="en-US" sz="1200" kern="1200" dirty="0" smtClean="0">
                <a:solidFill>
                  <a:schemeClr val="tx1"/>
                </a:solidFill>
                <a:effectLst/>
                <a:latin typeface="Gill Sans" charset="0"/>
                <a:ea typeface="+mn-ea"/>
                <a:cs typeface="+mn-cs"/>
              </a:rPr>
              <a:t>  The book accommodates readers who have varying levels of navigation skills; whereas, this class outline assumes that the student has very little prior knowledge of navigation. </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The course includes chart plotting exercises using a very simple chart to avoid student intimidation.   Using a local chart would be preferred; however, the flotilla would be required to re-create the exercises for their local charts.  </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It is preferred to use navigation tools for plotting, but the class exercises are designed to allow the use of plain paper as a ruler and for scaling functions.  </a:t>
            </a:r>
          </a:p>
          <a:p>
            <a:r>
              <a:rPr lang="en-US" sz="1200" kern="1200" dirty="0" smtClean="0">
                <a:solidFill>
                  <a:schemeClr val="tx1"/>
                </a:solidFill>
                <a:effectLst/>
                <a:latin typeface="Gill Sans" charset="0"/>
                <a:ea typeface="+mn-ea"/>
                <a:cs typeface="+mn-cs"/>
              </a:rPr>
              <a:t>This course outline assumes that the instructor has a good knowledge of GPS. This guide includes some of the main points to cover on each slide.  The notes on the slide itself are often short cryptic statements for quick reminders.  </a:t>
            </a:r>
          </a:p>
          <a:p>
            <a:endParaRPr lang="en-US" sz="1200" kern="1200" dirty="0" smtClean="0">
              <a:solidFill>
                <a:schemeClr val="tx1"/>
              </a:solidFill>
              <a:effectLst/>
              <a:latin typeface="Gill Sans" charset="0"/>
              <a:ea typeface="+mn-ea"/>
              <a:cs typeface="+mn-cs"/>
            </a:endParaRPr>
          </a:p>
          <a:p>
            <a:r>
              <a:rPr lang="en-US" sz="1200" kern="1200" dirty="0" smtClean="0">
                <a:solidFill>
                  <a:schemeClr val="tx1"/>
                </a:solidFill>
                <a:effectLst/>
                <a:latin typeface="Gill Sans" charset="0"/>
                <a:ea typeface="+mn-ea"/>
                <a:cs typeface="+mn-cs"/>
              </a:rPr>
              <a:t>Caution: The students will be plotting a simple course. The class schedule assumes that the student will perform this plotting quickly.  It’s common for one or more students to require much assistance with plotting which consumes a lot of class time.  The instructor must choose whether to add more class time to accommodate these students, or to offer   counseling for the slower students after the class.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258888" y="720725"/>
            <a:ext cx="4800600" cy="3600450"/>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The entire mission of the satellites is to provide you with a position.</a:t>
            </a:r>
          </a:p>
          <a:p>
            <a:r>
              <a:rPr lang="en-US" dirty="0" smtClean="0"/>
              <a:t>   </a:t>
            </a:r>
          </a:p>
          <a:p>
            <a:pPr>
              <a:buFontTx/>
              <a:buChar char="•"/>
            </a:pPr>
            <a:r>
              <a:rPr lang="en-US" dirty="0" smtClean="0"/>
              <a:t>  The satellite sends out a signal that includes its location along with the time the signal is sent.</a:t>
            </a:r>
          </a:p>
          <a:p>
            <a:pPr lvl="1">
              <a:buFont typeface="Wingdings" pitchFamily="2" charset="2"/>
              <a:buChar char="Ø"/>
            </a:pPr>
            <a:r>
              <a:rPr lang="en-US" dirty="0" smtClean="0"/>
              <a:t>  The receiver has a clock that compares the time sent with the time received.  </a:t>
            </a:r>
          </a:p>
          <a:p>
            <a:pPr lvl="1">
              <a:buFont typeface="Wingdings" pitchFamily="2" charset="2"/>
              <a:buChar char="Ø"/>
            </a:pPr>
            <a:r>
              <a:rPr lang="en-US" dirty="0" smtClean="0"/>
              <a:t>  The receiver can figure out its distance from the satellite using knowing that</a:t>
            </a:r>
            <a:r>
              <a:rPr lang="en-US" baseline="0" dirty="0" smtClean="0"/>
              <a:t> radio waves travel at 186,000 miles per second!</a:t>
            </a:r>
            <a:endParaRPr lang="en-US" dirty="0" smtClean="0"/>
          </a:p>
          <a:p>
            <a:pPr lvl="1">
              <a:buFont typeface="Wingdings" pitchFamily="2" charset="2"/>
              <a:buChar char="Ø"/>
            </a:pPr>
            <a:r>
              <a:rPr lang="en-US" dirty="0" smtClean="0"/>
              <a:t>  Since the receiver was also given the satellites location, it can compute where the receiver is located in relation to the satellite.</a:t>
            </a:r>
          </a:p>
          <a:p>
            <a:pPr lvl="1">
              <a:buFont typeface="Wingdings" pitchFamily="2" charset="2"/>
              <a:buChar char="Ø"/>
            </a:pPr>
            <a:r>
              <a:rPr lang="en-US" dirty="0" smtClean="0"/>
              <a:t>  This gives a circle on the earth where that same distance occurs; a circle of position.</a:t>
            </a:r>
          </a:p>
          <a:p>
            <a:pPr lvl="1">
              <a:buFont typeface="Wingdings" pitchFamily="2" charset="2"/>
              <a:buChar char="Ø"/>
            </a:pPr>
            <a:r>
              <a:rPr lang="en-US" dirty="0" smtClean="0"/>
              <a:t>  Do this for more than two satellites and the receiver can give its owner a FIX.</a:t>
            </a:r>
          </a:p>
          <a:p>
            <a:endParaRPr lang="en-US" dirty="0" smtClean="0"/>
          </a:p>
          <a:p>
            <a:pPr>
              <a:buFontTx/>
              <a:buChar char="•"/>
            </a:pPr>
            <a:r>
              <a:rPr lang="en-US" dirty="0" smtClean="0"/>
              <a:t>  There are two levels of fix that will provide you with a navigation solution, i.e., a position. A 2-D solution can be derived from at least three satellites. Three satellites provide three circles.  Where all three coincide is the receiver's actual location on earth.  The fourth satellite provides verification that one of the other three are not in error.  This assumes that you are located on the surface of the Earth.</a:t>
            </a:r>
          </a:p>
          <a:p>
            <a:r>
              <a:rPr lang="en-US" dirty="0" smtClean="0"/>
              <a:t>  </a:t>
            </a:r>
          </a:p>
          <a:p>
            <a:pPr>
              <a:buFontTx/>
              <a:buChar char="•"/>
            </a:pPr>
            <a:r>
              <a:rPr lang="en-US" dirty="0" smtClean="0"/>
              <a:t>  The more accurate position is the 3-D navigation solution that requires at least four satellites in view and providing signals to your GPS receiver.  The forth satellite provides the elevation .  The 3-D fix is generally accurate to about 30 feet along the surface of the Earth.</a:t>
            </a:r>
          </a:p>
          <a:p>
            <a:endParaRPr lang="en-US" dirty="0" smtClean="0"/>
          </a:p>
          <a:p>
            <a:pPr>
              <a:buFontTx/>
              <a:buChar char="•"/>
            </a:pPr>
            <a:endParaRPr lang="en-US" dirty="0" smtClean="0"/>
          </a:p>
          <a:p>
            <a:pPr>
              <a:buFontTx/>
              <a:buChar char="•"/>
            </a:pPr>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meaning</a:t>
            </a:r>
            <a:r>
              <a:rPr lang="en-US" baseline="0" dirty="0" smtClean="0"/>
              <a:t> of each screen and associated data fields. Emphasize the value of a screen with a true chart display.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meaning of each display. The chart screen makes it obvious how the vessel is returning to the desired course safely.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danger of using the compass screen. It is not as obvious as other screen presentations that the vessel is off-course.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when</a:t>
            </a:r>
            <a:r>
              <a:rPr lang="en-US" baseline="0" dirty="0" smtClean="0"/>
              <a:t> in cursor-mode, the location of the cursor is shown in the map screen with distance and bearing to the cursor from the boat indicated. One can use a hand-bearing compass to confirm the bearing if the cursor is placed over a aid to navigation or a prominent landmark. </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Another advantage of a GPS that has chart-plotter capability; additional information stored within the GPS that is useful for navigation. In the example shown, one can quickly determine a buoy’s light and sound characteristics. Of course, one must have this feature in their GPS.</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this. It is a serious problem.</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 types of alarms that a GPS</a:t>
            </a:r>
            <a:r>
              <a:rPr lang="en-US" baseline="0" dirty="0" smtClean="0"/>
              <a:t> might provide. Depth alarm requires and integrated GPS-depthfinder or  data connection between the GPS and a separate depth-finder.</a:t>
            </a:r>
          </a:p>
          <a:p>
            <a:endParaRPr lang="en-US" baseline="0" dirty="0" smtClean="0"/>
          </a:p>
          <a:p>
            <a:r>
              <a:rPr lang="en-US" baseline="0" dirty="0" smtClean="0"/>
              <a:t>The next slide graphically shows the various types of alarms.</a:t>
            </a:r>
          </a:p>
          <a:p>
            <a:endParaRPr lang="en-US" baseline="0" dirty="0" smtClean="0"/>
          </a:p>
          <a:p>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 Comment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r>
              <a:rPr lang="en-US" baseline="0" dirty="0" smtClean="0"/>
              <a:t> slide. Now lets talk about the color map screens that so many GPS devices now include.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Comment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GPS receiver selects</a:t>
            </a:r>
            <a:r>
              <a:rPr lang="en-US" baseline="0" dirty="0" smtClean="0"/>
              <a:t> the best satellites that are in view and that the operator does not have to make any of the selections.</a:t>
            </a:r>
          </a:p>
          <a:p>
            <a:endParaRPr lang="en-US" baseline="0" dirty="0" smtClean="0"/>
          </a:p>
          <a:p>
            <a:r>
              <a:rPr lang="en-US" baseline="0" dirty="0" smtClean="0"/>
              <a:t>The GPS receiver will actually calculate the accuracy of the fix based upon the specific satellite geometry of the satellites in-view. The receiver will display the calculated accuracy.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a:t>
            </a:fld>
            <a:endParaRPr lang="en-US" dirty="0"/>
          </a:p>
        </p:txBody>
      </p:sp>
    </p:spTree>
    <p:extLst>
      <p:ext uri="{BB962C8B-B14F-4D97-AF65-F5344CB8AC3E}">
        <p14:creationId xmlns:p14="http://schemas.microsoft.com/office/powerpoint/2010/main" val="24987516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always right-side up.</a:t>
            </a:r>
            <a:r>
              <a:rPr lang="en-US" baseline="0" dirty="0" smtClean="0"/>
              <a:t> Use this as a lead into the next slide; course-up and north-up.</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Important subject. </a:t>
            </a:r>
          </a:p>
          <a:p>
            <a:r>
              <a:rPr lang="en-US" sz="1200" kern="1200" dirty="0" smtClean="0">
                <a:solidFill>
                  <a:schemeClr val="tx1"/>
                </a:solidFill>
                <a:effectLst/>
                <a:latin typeface="Gill Sans" charset="0"/>
                <a:ea typeface="+mn-ea"/>
                <a:cs typeface="+mn-cs"/>
              </a:rPr>
              <a:t>Explain to the student what a Notice to Mariner is and why it is important; example, it might mark the location of a recently submerged vessel that might be directly in line with the course you choose to follow! Notices of Mariners come out every week. </a:t>
            </a:r>
          </a:p>
          <a:p>
            <a:r>
              <a:rPr lang="en-US" sz="1200" kern="1200" dirty="0" smtClean="0">
                <a:solidFill>
                  <a:schemeClr val="tx1"/>
                </a:solidFill>
                <a:effectLst/>
                <a:latin typeface="Gill Sans" charset="0"/>
                <a:ea typeface="+mn-ea"/>
                <a:cs typeface="+mn-cs"/>
              </a:rPr>
              <a:t>It is easy to add the information to a paper chart. Even if the user is willing to electronically update their electronic chart every time they goes boating, the manufacturer may not provide such a service or even if he does, the latest Notices to Mariners may not be included.</a:t>
            </a:r>
          </a:p>
          <a:p>
            <a:r>
              <a:rPr lang="en-US" sz="1200" kern="1200" dirty="0" smtClean="0">
                <a:solidFill>
                  <a:schemeClr val="tx1"/>
                </a:solidFill>
                <a:effectLst/>
                <a:latin typeface="Gill Sans" charset="0"/>
                <a:ea typeface="+mn-ea"/>
                <a:cs typeface="+mn-cs"/>
              </a:rPr>
              <a:t>The recreational boater who relies exclusively on the charts that came with the GPS may put his vessel at risk since he will lack current marine information.</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 Comment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Reinforce that the electronic charts must be periodically updated and even then may not include the recent Notices to Mariners. Worth saying it again!</a:t>
            </a:r>
          </a:p>
          <a:p>
            <a:r>
              <a:rPr lang="en-US" sz="1200" kern="1200" dirty="0" smtClean="0">
                <a:solidFill>
                  <a:schemeClr val="tx1"/>
                </a:solidFill>
                <a:effectLst/>
                <a:latin typeface="Gill Sans" charset="0"/>
                <a:ea typeface="+mn-ea"/>
                <a:cs typeface="+mn-cs"/>
              </a:rPr>
              <a:t>One could teach a whole course on integrated </a:t>
            </a:r>
            <a:r>
              <a:rPr lang="en-US" sz="1200" kern="1200" dirty="0" err="1" smtClean="0">
                <a:solidFill>
                  <a:schemeClr val="tx1"/>
                </a:solidFill>
                <a:effectLst/>
                <a:latin typeface="Gill Sans" charset="0"/>
                <a:ea typeface="+mn-ea"/>
                <a:cs typeface="+mn-cs"/>
              </a:rPr>
              <a:t>chartplotter</a:t>
            </a:r>
            <a:r>
              <a:rPr lang="en-US" sz="1200" kern="1200" dirty="0" smtClean="0">
                <a:solidFill>
                  <a:schemeClr val="tx1"/>
                </a:solidFill>
                <a:effectLst/>
                <a:latin typeface="Gill Sans" charset="0"/>
                <a:ea typeface="+mn-ea"/>
                <a:cs typeface="+mn-cs"/>
              </a:rPr>
              <a:t> systems.  See Sweets book for more information. This section of this course will give a very brief review of what a </a:t>
            </a:r>
            <a:r>
              <a:rPr lang="en-US" sz="1200" kern="1200" dirty="0" err="1" smtClean="0">
                <a:solidFill>
                  <a:schemeClr val="tx1"/>
                </a:solidFill>
                <a:effectLst/>
                <a:latin typeface="Gill Sans" charset="0"/>
                <a:ea typeface="+mn-ea"/>
                <a:cs typeface="+mn-cs"/>
              </a:rPr>
              <a:t>chartplotter</a:t>
            </a:r>
            <a:r>
              <a:rPr lang="en-US" sz="1200" kern="1200" dirty="0" smtClean="0">
                <a:solidFill>
                  <a:schemeClr val="tx1"/>
                </a:solidFill>
                <a:effectLst/>
                <a:latin typeface="Gill Sans" charset="0"/>
                <a:ea typeface="+mn-ea"/>
                <a:cs typeface="+mn-cs"/>
              </a:rPr>
              <a:t> can do for a mariner.</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Aerial photographs</a:t>
            </a:r>
            <a:r>
              <a:rPr lang="en-US" baseline="0" dirty="0" smtClean="0"/>
              <a:t> come on chart cartridges or are downloaded from the Web. They are very useful when entering an area the mariner is not familiar with.</a:t>
            </a:r>
          </a:p>
          <a:p>
            <a:endParaRPr lang="en-US" baseline="0" dirty="0" smtClean="0"/>
          </a:p>
          <a:p>
            <a:r>
              <a:rPr lang="en-US" baseline="0" dirty="0" smtClean="0"/>
              <a:t>Bathymetric data also comes on chart cartridges or are downloaded from the Web. They give a 3-dimensional view of the bottom.</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Radar overlay data comes from the vessel’s radar set. The data is</a:t>
            </a:r>
            <a:r>
              <a:rPr lang="en-US" baseline="0" dirty="0" smtClean="0"/>
              <a:t> sent to the chart plotter via the vessel’s communication data communication system. Overlaying the radar data adds greatly to situational awareness as it shows the location of other vessels in the vicinity clearly indicated with their proper location on the electronic chart. The screen shown is called a split-screen. On the left is the radar. One the right the radar over-</a:t>
            </a:r>
            <a:r>
              <a:rPr lang="en-US" baseline="0" dirty="0" err="1" smtClean="0"/>
              <a:t>layed</a:t>
            </a:r>
            <a:r>
              <a:rPr lang="en-US" baseline="0" dirty="0" smtClean="0"/>
              <a:t> on the chart.</a:t>
            </a:r>
          </a:p>
          <a:p>
            <a:endParaRPr lang="en-US" baseline="0" dirty="0" smtClean="0"/>
          </a:p>
          <a:p>
            <a:r>
              <a:rPr lang="en-US" baseline="0" dirty="0" smtClean="0"/>
              <a:t>Video comes from cameras located in various places on the vessel; the bow, living spaces, engine room, looking aft, etc. The example in the slide shows a video camera mounted on the fly bridge looking down at the bow.</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Do remind students that most laptops are not</a:t>
            </a:r>
            <a:r>
              <a:rPr lang="en-US" baseline="0" dirty="0" smtClean="0"/>
              <a:t> waterproof and are not very rugged. One can purchase a laptop that meets the waterproof/water-resistant requirement but they are significantly more expensive that what most people purchase. Most laptops do not have sunlight visible screens although this may be less of an issue in the future as brighter screens </a:t>
            </a:r>
            <a:r>
              <a:rPr lang="en-US" baseline="0" smtClean="0"/>
              <a:t>become commonplace.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Screens may not be bright enough to see in direct sunlight.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Power source – batteries or connection to ship’s power?</a:t>
            </a:r>
          </a:p>
          <a:p>
            <a:pPr>
              <a:buFont typeface="Arial" pitchFamily="34" charset="0"/>
              <a:buChar char="•"/>
            </a:pPr>
            <a:r>
              <a:rPr lang="en-US" dirty="0" smtClean="0"/>
              <a:t>Portability – handhelds can go anywhere!</a:t>
            </a:r>
          </a:p>
          <a:p>
            <a:pPr>
              <a:buFont typeface="Arial" pitchFamily="34" charset="0"/>
              <a:buChar char="•"/>
            </a:pPr>
            <a:r>
              <a:rPr lang="en-US" dirty="0" smtClean="0"/>
              <a:t>Most marine GPS displays</a:t>
            </a:r>
            <a:r>
              <a:rPr lang="en-US" baseline="0" dirty="0" smtClean="0"/>
              <a:t> are bright enough to be seen in direct sunlight. Check this before purchase. Note that cell phones and tables may not be very readable in direct sunlight although manufacturers are constantly making improvements in screen brightness. Again, test before buying.</a:t>
            </a:r>
          </a:p>
          <a:p>
            <a:pPr>
              <a:buFont typeface="Arial" pitchFamily="34" charset="0"/>
              <a:buChar char="•"/>
            </a:pPr>
            <a:r>
              <a:rPr lang="en-US" baseline="0" dirty="0" smtClean="0"/>
              <a:t>Small screens can be difficult to see especially when the boat is moving around a lot. Large screens are better in such conditions. Larger screens may permit more rapid consumption of information and therefore less time focusing on the GPS instead of looking around for other vessels and dangers to navigation.</a:t>
            </a:r>
          </a:p>
          <a:p>
            <a:pPr>
              <a:buFont typeface="Arial" pitchFamily="34" charset="0"/>
              <a:buChar char="•"/>
            </a:pPr>
            <a:r>
              <a:rPr lang="en-US" baseline="0" dirty="0" smtClean="0"/>
              <a:t>Color screens for different GPS models will have differences in amount of information available, screen resolution and overall visual quality. Higher priced units usually have better performance with the ultimate being large color chartplotters. Evaluate performance verses need before you buy!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Adding charts, either by purchasing plug-in charts or access to download data can be expensive. It sometime is less expensive to purchase a more expensive GPS that comes with the charts needed than to purchase a less expensive unit where the needed charts have to be purchased separately. Check before you buy!</a:t>
            </a:r>
          </a:p>
          <a:p>
            <a:r>
              <a:rPr lang="en-US" sz="1200" kern="1200" dirty="0" smtClean="0">
                <a:solidFill>
                  <a:schemeClr val="tx1"/>
                </a:solidFill>
                <a:effectLst/>
                <a:latin typeface="Gill Sans" charset="0"/>
                <a:ea typeface="+mn-ea"/>
                <a:cs typeface="+mn-cs"/>
              </a:rPr>
              <a:t>Mounts can usually be purchased for hand-held units and even larger units that must be fixed-mount can usually be moved between other vessels by purchasing an additional mounting kit. Fixed-mount units do not have that flexibility.</a:t>
            </a:r>
          </a:p>
          <a:p>
            <a:r>
              <a:rPr lang="en-US" sz="1200" kern="1200" dirty="0" smtClean="0">
                <a:solidFill>
                  <a:schemeClr val="tx1"/>
                </a:solidFill>
                <a:effectLst/>
                <a:latin typeface="Gill Sans" charset="0"/>
                <a:ea typeface="+mn-ea"/>
                <a:cs typeface="+mn-cs"/>
              </a:rPr>
              <a:t>More expensive units are often easier to use; larger screens, touch screens, friendlier man-machine interface and so forth. Try before you buy!</a:t>
            </a:r>
          </a:p>
          <a:p>
            <a:r>
              <a:rPr lang="en-US" sz="1200" kern="1200" dirty="0" smtClean="0">
                <a:solidFill>
                  <a:schemeClr val="tx1"/>
                </a:solidFill>
                <a:effectLst/>
                <a:latin typeface="Gill Sans" charset="0"/>
                <a:ea typeface="+mn-ea"/>
                <a:cs typeface="+mn-cs"/>
              </a:rPr>
              <a:t>Portable units usually do not have the capability of using an external antenna. If the unit is to be used at a lower steering station or inside an enclosed cabin with heavy fiberglass or metal surround then an external antenna may be a requirement.</a:t>
            </a:r>
          </a:p>
          <a:p>
            <a:r>
              <a:rPr lang="en-US" sz="1200" kern="1200" dirty="0" smtClean="0">
                <a:solidFill>
                  <a:schemeClr val="tx1"/>
                </a:solidFill>
                <a:effectLst/>
                <a:latin typeface="Gill Sans" charset="0"/>
                <a:ea typeface="+mn-ea"/>
                <a:cs typeface="+mn-cs"/>
              </a:rPr>
              <a:t>Most any of today’s GPS units, portable or fixed-mount will interface to a computer. A special cable is needed. Make sure the cable is available and compatible with the unit you plan on purchasing.</a:t>
            </a:r>
          </a:p>
          <a:p>
            <a:pPr>
              <a:buFont typeface="Arial" pitchFamily="34" charset="0"/>
              <a:buNone/>
            </a:pP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Explain how it works. The WAAS satellites are geo-stationary (always at the same place in the sky). A GPS receiver at each ground station gives a position which the ground station compares to its known position (Geodetic marker). The ground station responds with the error in distance and direction. The WAAS system sends the correction to be applied to the user’s GPS. Thus, providing a more accurate position.</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12</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D0ACC33D-967F-4B83-AEAD-24A2F343BC4B}" type="slidenum">
              <a:rPr lang="en-US" smtClean="0"/>
              <a:pPr/>
              <a:t>120</a:t>
            </a:fld>
            <a:endParaRPr lang="en-US" dirty="0"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Accuracy – 30 feet almost anywhere in the World!</a:t>
            </a:r>
            <a:r>
              <a:rPr lang="en-US" baseline="0" dirty="0" smtClean="0"/>
              <a:t> 10 feet North America with WAAS.</a:t>
            </a:r>
            <a:endParaRPr lang="en-US" dirty="0" smtClean="0"/>
          </a:p>
          <a:p>
            <a:pPr eaLnBrk="1" hangingPunct="1">
              <a:buFont typeface="Arial" pitchFamily="34" charset="0"/>
              <a:buChar char="•"/>
            </a:pPr>
            <a:r>
              <a:rPr lang="en-US" dirty="0" smtClean="0"/>
              <a:t>Stress that a</a:t>
            </a:r>
            <a:r>
              <a:rPr lang="en-US" baseline="0" dirty="0" smtClean="0"/>
              <a:t> GPS is an aid to navigation and should not be used as the only navigational device/method.</a:t>
            </a:r>
          </a:p>
          <a:p>
            <a:pPr eaLnBrk="1" hangingPunct="1">
              <a:buFont typeface="Arial" pitchFamily="34" charset="0"/>
              <a:buChar char="•"/>
            </a:pPr>
            <a:r>
              <a:rPr lang="en-US" baseline="0" dirty="0" smtClean="0"/>
              <a:t>Devices are available from $100 to many thousands of $. Choose the device that is right for your intended use.</a:t>
            </a:r>
          </a:p>
          <a:p>
            <a:pPr eaLnBrk="1" hangingPunct="1">
              <a:buFont typeface="Arial" pitchFamily="34" charset="0"/>
              <a:buChar char="•"/>
            </a:pPr>
            <a:r>
              <a:rPr lang="en-US" baseline="0" dirty="0" smtClean="0"/>
              <a:t>Devices are capable of furnishing a lot of information but with that comes some complexity. Practice until proficient when not underway. Use simulator mode.</a:t>
            </a:r>
          </a:p>
          <a:p>
            <a:pPr eaLnBrk="1" hangingPunct="1">
              <a:buFont typeface="Arial" pitchFamily="34" charset="0"/>
              <a:buChar char="•"/>
            </a:pPr>
            <a:r>
              <a:rPr lang="en-US" baseline="0" dirty="0" smtClean="0"/>
              <a:t>GPS  units are electronic devices and as such they can fail or give incorrect information. Cross check position frequently using other navigation methods; compass bearings on known objects, observing nearby aids to navigation, radar, etc.).</a:t>
            </a:r>
          </a:p>
          <a:p>
            <a:pPr eaLnBrk="1" hangingPunct="1">
              <a:buFont typeface="Arial" pitchFamily="34" charset="0"/>
              <a:buChar char="•"/>
            </a:pPr>
            <a:r>
              <a:rPr lang="en-US" baseline="0" dirty="0" smtClean="0"/>
              <a:t>You must look around for other vessels and dangers to safe vessel operation when interacting with your GPS. A GPS does not see other vessels. Either have a look-out when you are concentrating on your GPS or frequently check surroundings yourself. Do as much GPS data entry as possible before getting underway.</a:t>
            </a:r>
            <a:endParaRPr lang="en-US" dirty="0" smtClean="0"/>
          </a:p>
          <a:p>
            <a:pPr eaLnBrk="1" hangingPunct="1"/>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E1E21152-3270-492C-81BC-C0CAFE876D45}" type="slidenum">
              <a:rPr lang="en-US" smtClean="0"/>
              <a:pPr/>
              <a:t>121</a:t>
            </a:fld>
            <a:endParaRPr lang="en-US" dirty="0"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dirty="0" smtClean="0"/>
              <a:t>Time to ask questions</a:t>
            </a:r>
          </a:p>
          <a:p>
            <a:pPr eaLnBrk="1" hangingPunct="1"/>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Additional optional Slides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122</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GPS does this calculation for you</a:t>
            </a:r>
          </a:p>
          <a:p>
            <a:endParaRPr lang="en-US" dirty="0"/>
          </a:p>
        </p:txBody>
      </p:sp>
    </p:spTree>
    <p:extLst>
      <p:ext uri="{BB962C8B-B14F-4D97-AF65-F5344CB8AC3E}">
        <p14:creationId xmlns:p14="http://schemas.microsoft.com/office/powerpoint/2010/main" val="26962515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GPS does this for you—sometimes it’s easier to do this mentally rather than asking the GPS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124</a:t>
            </a:fld>
            <a:endParaRPr lang="en-US" dirty="0"/>
          </a:p>
        </p:txBody>
      </p:sp>
    </p:spTree>
    <p:extLst>
      <p:ext uri="{BB962C8B-B14F-4D97-AF65-F5344CB8AC3E}">
        <p14:creationId xmlns:p14="http://schemas.microsoft.com/office/powerpoint/2010/main" val="17028536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9EFD1115-9896-4FC2-8931-C2A690A0C73C}" type="slidenum">
              <a:rPr lang="en-US" smtClean="0"/>
              <a:pPr/>
              <a:t>125</a:t>
            </a:fld>
            <a:endParaRPr lang="en-US" dirty="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Routes can have a number of waypoints. Some mariners setup</a:t>
            </a:r>
            <a:r>
              <a:rPr lang="en-US" baseline="0" dirty="0" smtClean="0"/>
              <a:t> a route for an entire days journey. Such a route, in inland waters, may have 20-40 waypoints or more!</a:t>
            </a:r>
            <a:endParaRPr lang="en-US" dirty="0" smtClean="0"/>
          </a:p>
          <a:p>
            <a:pPr eaLnBrk="1" hangingPunct="1"/>
            <a:endParaRPr lang="en-US" b="1"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GPS devices available today for recreational and smaller commercial vessels are all considered Electronic Charting Systems (ECS).</a:t>
            </a:r>
          </a:p>
          <a:p>
            <a:endParaRPr lang="en-US" baseline="0" dirty="0" smtClean="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Emphasize that GPS is a worldwide system.</a:t>
            </a:r>
          </a:p>
          <a:p>
            <a:r>
              <a:rPr lang="en-US" sz="1200" kern="1200" dirty="0" smtClean="0">
                <a:solidFill>
                  <a:schemeClr val="tx1"/>
                </a:solidFill>
                <a:effectLst/>
                <a:latin typeface="Gill Sans" charset="0"/>
                <a:ea typeface="+mn-ea"/>
                <a:cs typeface="+mn-cs"/>
              </a:rPr>
              <a:t>Incredible – a simple, inexpensive device that will give one’s location within 30 feet anywhere in the world.   Also point out that much of this is American invention, engineering and investment!</a:t>
            </a:r>
          </a:p>
          <a:p>
            <a:r>
              <a:rPr lang="en-US" sz="1200" kern="1200" dirty="0" smtClean="0">
                <a:solidFill>
                  <a:schemeClr val="tx1"/>
                </a:solidFill>
                <a:effectLst/>
                <a:latin typeface="Gill Sans" charset="0"/>
                <a:ea typeface="+mn-ea"/>
                <a:cs typeface="+mn-cs"/>
              </a:rPr>
              <a:t>Point out that if the GPS does not seem to be working correctly, it may not be receiving strong enough signals due to being inside a building, in dense foliage or perhaps inside of a boat with lots of obstructions overhead. Fortunately, newer GPS receivers are more sensitive than older devices so this is not usually a problem in a marine application. GPS can be jammed by hackers, but it’s rarely done.</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257300" y="720725"/>
            <a:ext cx="4800600" cy="36004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Gill Sans" charset="0"/>
                <a:ea typeface="+mn-ea"/>
                <a:cs typeface="+mn-cs"/>
              </a:rPr>
              <a:t>THIS IS A CLASS STIMULATOR OR MOTIVATOR. “This can happen to you if you lose track of where you are” </a:t>
            </a:r>
          </a:p>
          <a:p>
            <a:r>
              <a:rPr lang="en-US" sz="1200" kern="1200" dirty="0" smtClean="0">
                <a:solidFill>
                  <a:schemeClr val="tx1"/>
                </a:solidFill>
                <a:effectLst/>
                <a:latin typeface="Gill Sans" charset="0"/>
                <a:ea typeface="+mn-ea"/>
                <a:cs typeface="+mn-cs"/>
              </a:rPr>
              <a:t> </a:t>
            </a:r>
            <a:endParaRPr lang="en-US" sz="1200" kern="1200" dirty="0">
              <a:solidFill>
                <a:schemeClr val="tx1"/>
              </a:solidFill>
              <a:effectLst/>
              <a:latin typeface="Gill Sans" charset="0"/>
              <a:ea typeface="+mn-ea"/>
              <a:cs typeface="+mn-cs"/>
            </a:endParaRPr>
          </a:p>
        </p:txBody>
      </p:sp>
      <p:sp>
        <p:nvSpPr>
          <p:cNvPr id="74756"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21C47162-C62A-4692-8643-3FC16556433C}" type="slidenum">
              <a:rPr lang="en-US" smtClean="0">
                <a:latin typeface="Arial" charset="0"/>
              </a:rPr>
              <a:pPr eaLnBrk="1" hangingPunct="1"/>
              <a:t>14</a:t>
            </a:fld>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Many people are intimidated with charts and avoid them.  This slide must convince students it’s in their best interest to  learn basic navigation/charting skills first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15</a:t>
            </a:fld>
            <a:endParaRPr lang="en-US" dirty="0"/>
          </a:p>
        </p:txBody>
      </p:sp>
    </p:spTree>
    <p:extLst>
      <p:ext uri="{BB962C8B-B14F-4D97-AF65-F5344CB8AC3E}">
        <p14:creationId xmlns:p14="http://schemas.microsoft.com/office/powerpoint/2010/main" val="346235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Tell students about other textbook and courses that are available</a:t>
            </a:r>
            <a:r>
              <a:rPr lang="en-US" baseline="0" dirty="0" smtClean="0"/>
              <a:t> to learn more about marine navigation. Dutton’s, Chapman's, USCG Aux, USPS.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Gill Sans" charset="0"/>
                <a:ea typeface="+mn-ea"/>
                <a:cs typeface="+mn-cs"/>
              </a:rPr>
              <a:t>Describe each so that they will be anticipated later.</a:t>
            </a:r>
          </a:p>
          <a:p>
            <a:endParaRPr lang="en-US" dirty="0"/>
          </a:p>
        </p:txBody>
      </p:sp>
    </p:spTree>
    <p:extLst>
      <p:ext uri="{BB962C8B-B14F-4D97-AF65-F5344CB8AC3E}">
        <p14:creationId xmlns:p14="http://schemas.microsoft.com/office/powerpoint/2010/main" val="197193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The Title Block is the focus for the discussion of charts, since most of the chart elements are listed here</a:t>
            </a:r>
          </a:p>
          <a:p>
            <a:pPr>
              <a:buFontTx/>
              <a:buChar char="•"/>
            </a:pPr>
            <a:r>
              <a:rPr lang="en-US" dirty="0" smtClean="0"/>
              <a:t>  Some of this information is needed to initially setup a GPS</a:t>
            </a:r>
          </a:p>
          <a:p>
            <a:r>
              <a:rPr lang="en-US" dirty="0" smtClean="0"/>
              <a:t>  </a:t>
            </a:r>
          </a:p>
          <a:p>
            <a:pPr>
              <a:buFontTx/>
              <a:buChar char="•"/>
            </a:pPr>
            <a:r>
              <a:rPr lang="en-US" dirty="0" smtClean="0"/>
              <a:t>  Refer the students to page 17.  This image was copied from the “Booklet Charts” provided in PDF at:            	</a:t>
            </a:r>
          </a:p>
          <a:p>
            <a:pPr>
              <a:buFontTx/>
              <a:buNone/>
            </a:pPr>
            <a:r>
              <a:rPr lang="en-US" dirty="0" smtClean="0"/>
              <a:t>	http://ocsdata.ncd.noaa.gov/BookletChart/ </a:t>
            </a:r>
          </a:p>
          <a:p>
            <a:endParaRPr lang="en-US" dirty="0" smtClean="0"/>
          </a:p>
          <a:p>
            <a:pPr>
              <a:buFontTx/>
              <a:buChar char="•"/>
            </a:pPr>
            <a:r>
              <a:rPr lang="en-US" dirty="0" smtClean="0"/>
              <a:t>  Address Chart Number and Edition.  Current chart editions can be viewed at: 				http://www.nauticalcharts.noaa.gov/mcd/OnLineViewer.html</a:t>
            </a:r>
          </a:p>
          <a:p>
            <a:pPr>
              <a:buFontTx/>
              <a:buChar char="•"/>
            </a:pPr>
            <a:endParaRPr lang="en-US" dirty="0" smtClean="0"/>
          </a:p>
          <a:p>
            <a:endParaRPr lang="en-US" dirty="0"/>
          </a:p>
        </p:txBody>
      </p:sp>
    </p:spTree>
    <p:extLst>
      <p:ext uri="{BB962C8B-B14F-4D97-AF65-F5344CB8AC3E}">
        <p14:creationId xmlns:p14="http://schemas.microsoft.com/office/powerpoint/2010/main" val="191226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Lines of longitude are projected parallel.to each other</a:t>
            </a:r>
          </a:p>
          <a:p>
            <a:r>
              <a:rPr lang="en-US" sz="1200" kern="1200" dirty="0" smtClean="0">
                <a:solidFill>
                  <a:schemeClr val="tx1"/>
                </a:solidFill>
                <a:effectLst/>
                <a:latin typeface="Gill Sans" charset="0"/>
                <a:ea typeface="+mn-ea"/>
                <a:cs typeface="+mn-cs"/>
              </a:rPr>
              <a:t> Angles are correctly represented.</a:t>
            </a:r>
          </a:p>
          <a:p>
            <a:r>
              <a:rPr lang="en-US" sz="1200" kern="1200" dirty="0" smtClean="0">
                <a:solidFill>
                  <a:schemeClr val="tx1"/>
                </a:solidFill>
                <a:effectLst/>
                <a:latin typeface="Gill Sans" charset="0"/>
                <a:ea typeface="+mn-ea"/>
                <a:cs typeface="+mn-cs"/>
              </a:rPr>
              <a:t> The farther from the equator, the greater the distortion. Other chart systems are used near the N/S poles </a:t>
            </a:r>
          </a:p>
          <a:p>
            <a:r>
              <a:rPr lang="en-US" sz="1200" kern="1200" dirty="0" smtClean="0">
                <a:solidFill>
                  <a:schemeClr val="tx1"/>
                </a:solidFill>
                <a:effectLst/>
                <a:latin typeface="Gill Sans" charset="0"/>
                <a:ea typeface="+mn-ea"/>
                <a:cs typeface="+mn-cs"/>
              </a:rPr>
              <a:t> This probably the only chart projection you will use—except for perhaps River Charts</a:t>
            </a:r>
          </a:p>
          <a:p>
            <a:pPr>
              <a:buFontTx/>
              <a:buNone/>
            </a:pPr>
            <a:endParaRPr lang="en-US" dirty="0" smtClean="0"/>
          </a:p>
        </p:txBody>
      </p:sp>
    </p:spTree>
    <p:extLst>
      <p:ext uri="{BB962C8B-B14F-4D97-AF65-F5344CB8AC3E}">
        <p14:creationId xmlns:p14="http://schemas.microsoft.com/office/powerpoint/2010/main" val="118023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Auxiliary Disclaimer</a:t>
            </a:r>
            <a:endParaRPr lang="en-US" sz="1200" b="0" dirty="0"/>
          </a:p>
        </p:txBody>
      </p:sp>
    </p:spTree>
    <p:extLst>
      <p:ext uri="{BB962C8B-B14F-4D97-AF65-F5344CB8AC3E}">
        <p14:creationId xmlns:p14="http://schemas.microsoft.com/office/powerpoint/2010/main" val="107530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Scale is the second Title Block entry, which is given for a specific Lat.  </a:t>
            </a:r>
            <a:r>
              <a:rPr lang="en-US" dirty="0" err="1" smtClean="0"/>
              <a:t>Lat</a:t>
            </a:r>
            <a:r>
              <a:rPr lang="en-US" dirty="0" smtClean="0"/>
              <a:t>/Long.  </a:t>
            </a:r>
          </a:p>
          <a:p>
            <a:pPr>
              <a:buFontTx/>
              <a:buChar char="•"/>
            </a:pPr>
            <a:r>
              <a:rPr lang="en-US" dirty="0" smtClean="0"/>
              <a:t>  Discuss scale in general.</a:t>
            </a:r>
          </a:p>
          <a:p>
            <a:pPr>
              <a:buFontTx/>
              <a:buChar char="•"/>
            </a:pPr>
            <a:r>
              <a:rPr lang="en-US" dirty="0" smtClean="0"/>
              <a:t>  Quickly click through the scale slides to zoom out from: </a:t>
            </a:r>
          </a:p>
          <a:p>
            <a:pPr lvl="1">
              <a:buFont typeface="Wingdings" pitchFamily="2" charset="2"/>
              <a:buChar char="Ø"/>
            </a:pPr>
            <a:r>
              <a:rPr lang="en-US" dirty="0" smtClean="0"/>
              <a:t> Large scale = small area showing great detail</a:t>
            </a:r>
          </a:p>
          <a:p>
            <a:pPr lvl="1">
              <a:buFont typeface="Wingdings" pitchFamily="2" charset="2"/>
              <a:buChar char="Ø"/>
            </a:pPr>
            <a:r>
              <a:rPr lang="en-US" dirty="0" smtClean="0"/>
              <a:t> Small scale = large area for long distance planning</a:t>
            </a:r>
          </a:p>
          <a:p>
            <a:endParaRPr lang="en-US" dirty="0"/>
          </a:p>
        </p:txBody>
      </p:sp>
    </p:spTree>
    <p:extLst>
      <p:ext uri="{BB962C8B-B14F-4D97-AF65-F5344CB8AC3E}">
        <p14:creationId xmlns:p14="http://schemas.microsoft.com/office/powerpoint/2010/main" val="203980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257300" y="720725"/>
            <a:ext cx="4800600" cy="360045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This</a:t>
            </a:r>
            <a:r>
              <a:rPr lang="en-US" baseline="0" dirty="0" smtClean="0"/>
              <a:t> 1:10,000 chart provides a lot of local detail. 1:10,000 charts are sometimes called Harbor Charts. </a:t>
            </a:r>
            <a:r>
              <a:rPr lang="en-US" dirty="0" smtClean="0"/>
              <a:t>1:10,000 means 1 inch, foot,</a:t>
            </a:r>
            <a:r>
              <a:rPr lang="en-US" baseline="0" dirty="0" smtClean="0"/>
              <a:t> mile and so forth on the chart is representing 10,000 as much distance on the earth.</a:t>
            </a:r>
          </a:p>
          <a:p>
            <a:pPr>
              <a:buFontTx/>
              <a:buChar char="•"/>
            </a:pPr>
            <a:endParaRPr lang="en-US" dirty="0" smtClean="0"/>
          </a:p>
          <a:p>
            <a:pPr>
              <a:buFontTx/>
              <a:buChar char="•"/>
            </a:pPr>
            <a:r>
              <a:rPr lang="en-US" dirty="0" smtClean="0"/>
              <a:t> Go through this slide and the next few rather quickly. </a:t>
            </a:r>
          </a:p>
          <a:p>
            <a:pPr>
              <a:buFontTx/>
              <a:buChar char="•"/>
            </a:pPr>
            <a:endParaRPr lang="en-US" dirty="0" smtClean="0"/>
          </a:p>
        </p:txBody>
      </p:sp>
      <p:sp>
        <p:nvSpPr>
          <p:cNvPr id="83972"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8AD4B63-3D28-478F-B426-3A313984C3E9}" type="slidenum">
              <a:rPr lang="en-US" smtClean="0">
                <a:latin typeface="Arial" charset="0"/>
              </a:rPr>
              <a:pPr eaLnBrk="1" hangingPunct="1"/>
              <a:t>21</a:t>
            </a:fld>
            <a:endParaRPr 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257300" y="720725"/>
            <a:ext cx="4800600" cy="360045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circle is that area that was shown on the first chart slide.</a:t>
            </a:r>
          </a:p>
        </p:txBody>
      </p:sp>
      <p:sp>
        <p:nvSpPr>
          <p:cNvPr id="84996"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BD72C0D-6E96-4997-B37B-8C6061E416EC}" type="slidenum">
              <a:rPr lang="en-US" smtClean="0">
                <a:latin typeface="Arial" charset="0"/>
              </a:rPr>
              <a:pPr eaLnBrk="1" hangingPunct="1"/>
              <a:t>22</a:t>
            </a:fld>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257300" y="720725"/>
            <a:ext cx="4800600" cy="360045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The circled area gets smaller each time the scale</a:t>
            </a:r>
            <a:r>
              <a:rPr lang="en-US" baseline="0" dirty="0" smtClean="0"/>
              <a:t> is doubled. Zooming in with a magnifying glass will not give the level of detail that one can get from a smaller scale chart such as the 1:10,000 harbor chart.</a:t>
            </a:r>
            <a:endParaRPr lang="en-US" dirty="0" smtClean="0"/>
          </a:p>
        </p:txBody>
      </p:sp>
      <p:sp>
        <p:nvSpPr>
          <p:cNvPr id="86020"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48897D0C-647E-42B1-863F-B308F1E64EFF}" type="slidenum">
              <a:rPr lang="en-US" smtClean="0">
                <a:latin typeface="Arial" charset="0"/>
              </a:rPr>
              <a:pPr eaLnBrk="1" hangingPunct="1"/>
              <a:t>23</a:t>
            </a:fld>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257300" y="720725"/>
            <a:ext cx="4800600" cy="3600450"/>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p>
        </p:txBody>
      </p:sp>
      <p:sp>
        <p:nvSpPr>
          <p:cNvPr id="87044"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A1FF87B-225E-4784-81F1-A4DFF2D9A85B}" type="slidenum">
              <a:rPr lang="en-US" smtClean="0">
                <a:latin typeface="Arial" charset="0"/>
              </a:rPr>
              <a:pPr eaLnBrk="1" hangingPunct="1"/>
              <a:t>24</a:t>
            </a:fld>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257300" y="720725"/>
            <a:ext cx="4800600" cy="3600450"/>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p>
        </p:txBody>
      </p:sp>
      <p:sp>
        <p:nvSpPr>
          <p:cNvPr id="88068"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CE0A5724-684E-4C64-BFCC-4267D55A47AC}" type="slidenum">
              <a:rPr lang="en-US" smtClean="0">
                <a:latin typeface="Arial" charset="0"/>
              </a:rPr>
              <a:pPr eaLnBrk="1" hangingPunct="1"/>
              <a:t>25</a:t>
            </a:fld>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General discussion.  Class exercise is the next slide where the specifics of identifying Lat./Long. on a chart is demonstrated and practiced.</a:t>
            </a:r>
          </a:p>
          <a:p>
            <a:pPr>
              <a:buFontTx/>
              <a:buChar char="•"/>
            </a:pPr>
            <a:r>
              <a:rPr lang="en-US" dirty="0" smtClean="0"/>
              <a:t>  Meridians: 0° at Prime to 180°, E and W. 180° is the International Date</a:t>
            </a:r>
            <a:r>
              <a:rPr lang="en-US" baseline="0" dirty="0" smtClean="0"/>
              <a:t> Line!</a:t>
            </a:r>
            <a:endParaRPr lang="en-US" dirty="0" smtClean="0"/>
          </a:p>
          <a:p>
            <a:pPr>
              <a:buFontTx/>
              <a:buChar char="•"/>
            </a:pPr>
            <a:r>
              <a:rPr lang="en-US" dirty="0" smtClean="0"/>
              <a:t>  Equator:  0° at Equator to 90°, N and S</a:t>
            </a:r>
          </a:p>
          <a:p>
            <a:pPr>
              <a:buFontTx/>
              <a:buChar char="•"/>
            </a:pPr>
            <a:r>
              <a:rPr lang="en-US" dirty="0" smtClean="0"/>
              <a:t>  1 </a:t>
            </a:r>
            <a:r>
              <a:rPr lang="en-US" dirty="0" err="1" smtClean="0"/>
              <a:t>Deg</a:t>
            </a:r>
            <a:r>
              <a:rPr lang="en-US" dirty="0" smtClean="0"/>
              <a:t> = 60 min, 1 min = 60 sec</a:t>
            </a:r>
          </a:p>
          <a:p>
            <a:pPr>
              <a:buFontTx/>
              <a:buChar char="•"/>
            </a:pPr>
            <a:r>
              <a:rPr lang="en-US" dirty="0" smtClean="0"/>
              <a:t>  Formats: Degrees° Minutes’  10</a:t>
            </a:r>
            <a:r>
              <a:rPr lang="en-US" baseline="30000" dirty="0" smtClean="0"/>
              <a:t>th</a:t>
            </a:r>
            <a:r>
              <a:rPr lang="en-US" dirty="0" smtClean="0"/>
              <a:t> of minutes  /  Degrees° Minutes’  Seconds”. Mariners use the minutes</a:t>
            </a:r>
            <a:r>
              <a:rPr lang="en-US" baseline="0" dirty="0" smtClean="0"/>
              <a:t> and fractional minutes.</a:t>
            </a:r>
            <a:endParaRPr lang="en-US" dirty="0" smtClean="0"/>
          </a:p>
          <a:p>
            <a:pPr>
              <a:buFontTx/>
              <a:buChar char="•"/>
            </a:pPr>
            <a:r>
              <a:rPr lang="en-US" baseline="0" dirty="0" smtClean="0"/>
              <a:t>  </a:t>
            </a:r>
            <a:r>
              <a:rPr lang="en-US" dirty="0" smtClean="0"/>
              <a:t>A good time to introduce how the nautical mile is derived</a:t>
            </a:r>
            <a:endParaRPr lang="en-US" dirty="0"/>
          </a:p>
        </p:txBody>
      </p:sp>
    </p:spTree>
    <p:extLst>
      <p:ext uri="{BB962C8B-B14F-4D97-AF65-F5344CB8AC3E}">
        <p14:creationId xmlns:p14="http://schemas.microsoft.com/office/powerpoint/2010/main" val="59934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Discuss using dividers and, when they are not available, use a sheet of paper</a:t>
            </a:r>
            <a:r>
              <a:rPr lang="en-US" baseline="0" dirty="0" smtClean="0"/>
              <a:t> or a ruler.</a:t>
            </a:r>
            <a:endParaRPr lang="en-US" dirty="0" smtClean="0"/>
          </a:p>
          <a:p>
            <a:pPr>
              <a:buFontTx/>
              <a:buChar char="•"/>
            </a:pPr>
            <a:endParaRPr lang="en-US" dirty="0" smtClean="0"/>
          </a:p>
          <a:p>
            <a:pPr>
              <a:buFontTx/>
              <a:buChar char="•"/>
            </a:pPr>
            <a:r>
              <a:rPr lang="en-US" dirty="0" smtClean="0"/>
              <a:t>  Some charts have the Lat./Long. scale is in minutes and seconds but most charts</a:t>
            </a:r>
            <a:r>
              <a:rPr lang="en-US" baseline="0" dirty="0" smtClean="0"/>
              <a:t> and marine navigation is degrees and minutes and fractional minutes.</a:t>
            </a:r>
          </a:p>
          <a:p>
            <a:pPr>
              <a:buFontTx/>
              <a:buChar char="•"/>
            </a:pPr>
            <a:endParaRPr lang="en-US" baseline="0" dirty="0" smtClean="0"/>
          </a:p>
          <a:p>
            <a:pPr>
              <a:buFontTx/>
              <a:buChar char="•"/>
            </a:pPr>
            <a:r>
              <a:rPr lang="en-US" baseline="0" dirty="0" smtClean="0"/>
              <a:t>One minute of latitude is one nautical mile = 6080 feet. One tenth of a minute of latitude is approximately 600 feet. One hundredth of a minute of latitude is 60 feet, and so forth.</a:t>
            </a:r>
          </a:p>
          <a:p>
            <a:pPr>
              <a:buFontTx/>
              <a:buChar char="•"/>
            </a:pPr>
            <a:endParaRPr lang="en-US" baseline="0" dirty="0" smtClean="0"/>
          </a:p>
          <a:p>
            <a:pPr lvl="1">
              <a:buFontTx/>
              <a:buChar char="•"/>
            </a:pPr>
            <a:r>
              <a:rPr lang="en-US" baseline="0" dirty="0" smtClean="0"/>
              <a:t>The difference between 41 degrees 27.700 minutes of latitude and 41 degrees 27.701 is six feet!</a:t>
            </a:r>
            <a:endParaRPr lang="en-US" dirty="0"/>
          </a:p>
        </p:txBody>
      </p:sp>
    </p:spTree>
    <p:extLst>
      <p:ext uri="{BB962C8B-B14F-4D97-AF65-F5344CB8AC3E}">
        <p14:creationId xmlns:p14="http://schemas.microsoft.com/office/powerpoint/2010/main" val="117890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a real chart. Chart</a:t>
            </a:r>
            <a:r>
              <a:rPr lang="en-US" baseline="0" dirty="0" smtClean="0"/>
              <a:t> provided by NOAA and modified by the USCG Auxiliary specifically for this course.</a:t>
            </a:r>
          </a:p>
          <a:p>
            <a:endParaRPr lang="en-US" baseline="0" dirty="0" smtClean="0"/>
          </a:p>
          <a:p>
            <a:r>
              <a:rPr lang="en-US" baseline="0" dirty="0" smtClean="0"/>
              <a:t>Hand out a paper copy of this chart to each student. </a:t>
            </a:r>
          </a:p>
          <a:p>
            <a:endParaRPr lang="en-US" baseline="0" dirty="0" smtClean="0"/>
          </a:p>
          <a:p>
            <a:r>
              <a:rPr lang="en-US" baseline="0" dirty="0" smtClean="0"/>
              <a:t>Describe what is on the chart; depths in feet, colors denoting minimum depths, buoys, day-marks, lighted aids, longitude and latitude scales.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Use this exercise to discuss the specifics of reading Lat./Long. In degrees, minutes and 10ths of minutes.  </a:t>
            </a:r>
          </a:p>
          <a:p>
            <a:pPr>
              <a:buFontTx/>
              <a:buChar char="•"/>
            </a:pPr>
            <a:r>
              <a:rPr lang="en-US" dirty="0" smtClean="0"/>
              <a:t>  For courses taught east of 100° longitude, get the students used to entering Longitude using a zero as the first digit.  This is a good habit pattern for entering GPS waypoint coordinates.</a:t>
            </a:r>
          </a:p>
          <a:p>
            <a:pPr>
              <a:buFontTx/>
              <a:buChar char="•"/>
            </a:pPr>
            <a:r>
              <a:rPr lang="en-US" dirty="0" smtClean="0"/>
              <a:t> TO REDUCE APPREHENSION ON CHARTS-  Point out that this chart has most info removed to show that it isn’t that complicated if they learn one element of a chart at a time.</a:t>
            </a:r>
          </a:p>
          <a:p>
            <a:endParaRPr lang="en-US" dirty="0"/>
          </a:p>
        </p:txBody>
      </p:sp>
    </p:spTree>
    <p:extLst>
      <p:ext uri="{BB962C8B-B14F-4D97-AF65-F5344CB8AC3E}">
        <p14:creationId xmlns:p14="http://schemas.microsoft.com/office/powerpoint/2010/main" val="269927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Ask how many students</a:t>
            </a:r>
            <a:r>
              <a:rPr lang="en-US" baseline="0" dirty="0" smtClean="0"/>
              <a:t> have a GPS in their car. Tell students that all recent cell phones have a GPS built in. Ask how many students have a tablet computer. Anyone with a aircraft GPS? </a:t>
            </a:r>
          </a:p>
          <a:p>
            <a:endParaRPr lang="en-US" baseline="0" dirty="0" smtClean="0"/>
          </a:p>
          <a:p>
            <a:r>
              <a:rPr lang="en-US" baseline="0" dirty="0" smtClean="0"/>
              <a:t>Students may be surprised to learn that they already have a GPS in something they own although the instructor will likely find that most students have some sort of automobile GPS.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smtClean="0"/>
              <a:t> </a:t>
            </a:r>
            <a:r>
              <a:rPr lang="en-US" dirty="0" smtClean="0"/>
              <a:t>Traditional navigation measures to the nearest 0.1’, which is the practical limit of our charts, tools, and eyeballs.  </a:t>
            </a:r>
          </a:p>
          <a:p>
            <a:pPr>
              <a:buFontTx/>
              <a:buChar char="•"/>
            </a:pPr>
            <a:r>
              <a:rPr lang="en-US" dirty="0" smtClean="0"/>
              <a:t>  Introduce the precision of GPS, which usually measures to the thousandth of a minute.</a:t>
            </a:r>
          </a:p>
          <a:p>
            <a:pPr>
              <a:buFontTx/>
              <a:buChar char="•"/>
            </a:pPr>
            <a:r>
              <a:rPr lang="en-US" dirty="0" smtClean="0"/>
              <a:t>  The GPS is more accurate than the charts and our ability to measure.</a:t>
            </a:r>
            <a:endParaRPr lang="en-US" dirty="0"/>
          </a:p>
        </p:txBody>
      </p:sp>
    </p:spTree>
    <p:extLst>
      <p:ext uri="{BB962C8B-B14F-4D97-AF65-F5344CB8AC3E}">
        <p14:creationId xmlns:p14="http://schemas.microsoft.com/office/powerpoint/2010/main" val="2495504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This is what a typical distance scale looks</a:t>
            </a:r>
            <a:r>
              <a:rPr lang="en-US" baseline="0" dirty="0" smtClean="0"/>
              <a:t> like.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31</a:t>
            </a:fld>
            <a:endParaRPr lang="en-US" dirty="0"/>
          </a:p>
        </p:txBody>
      </p:sp>
    </p:spTree>
    <p:extLst>
      <p:ext uri="{BB962C8B-B14F-4D97-AF65-F5344CB8AC3E}">
        <p14:creationId xmlns:p14="http://schemas.microsoft.com/office/powerpoint/2010/main" val="2901476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why the longitude scale cannot</a:t>
            </a:r>
            <a:r>
              <a:rPr lang="en-US" baseline="0" dirty="0" smtClean="0"/>
              <a:t> be used to measure distance. The lines come together at the poles so the distance between longitude lines gets ever smaller as the poles are approached.</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 The traditional navigation standard of precision is to the nearest 0.1 nm.  GPS receivers usually calculate distance to the hundredths of a nm.</a:t>
            </a:r>
          </a:p>
          <a:p>
            <a:pPr>
              <a:buFontTx/>
              <a:buChar char="•"/>
            </a:pPr>
            <a:r>
              <a:rPr lang="en-US" dirty="0" smtClean="0"/>
              <a:t>  A minute a mile.  </a:t>
            </a:r>
            <a:endParaRPr lang="en-US" dirty="0"/>
          </a:p>
        </p:txBody>
      </p:sp>
    </p:spTree>
    <p:extLst>
      <p:ext uri="{BB962C8B-B14F-4D97-AF65-F5344CB8AC3E}">
        <p14:creationId xmlns:p14="http://schemas.microsoft.com/office/powerpoint/2010/main" val="2682314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257300" y="720725"/>
            <a:ext cx="4800600" cy="360045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WGS</a:t>
            </a:r>
            <a:r>
              <a:rPr lang="en-US" baseline="0" dirty="0" smtClean="0"/>
              <a:t>84 is the datum of choice or most charts within the USA.</a:t>
            </a:r>
          </a:p>
          <a:p>
            <a:endParaRPr lang="en-US" baseline="0" dirty="0" smtClean="0"/>
          </a:p>
          <a:p>
            <a:r>
              <a:rPr lang="en-US" baseline="0" dirty="0" smtClean="0"/>
              <a:t>Why do you need to know this? Your GPS must be set to use the same datum as the charts you are using and the same datum others are using (rescue personnel for example).</a:t>
            </a:r>
            <a:endParaRPr lang="en-US" dirty="0" smtClean="0"/>
          </a:p>
        </p:txBody>
      </p:sp>
      <p:sp>
        <p:nvSpPr>
          <p:cNvPr id="94212"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E710B303-D486-43A9-ADA3-B5873DCDB391}" type="slidenum">
              <a:rPr lang="en-US" smtClean="0">
                <a:latin typeface="Arial" charset="0"/>
              </a:rPr>
              <a:pPr eaLnBrk="1" hangingPunct="1"/>
              <a:t>34</a:t>
            </a:fld>
            <a:endParaRPr 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Note the contour lines</a:t>
            </a:r>
          </a:p>
          <a:p>
            <a:endParaRPr lang="en-US" dirty="0"/>
          </a:p>
        </p:txBody>
      </p:sp>
    </p:spTree>
    <p:extLst>
      <p:ext uri="{BB962C8B-B14F-4D97-AF65-F5344CB8AC3E}">
        <p14:creationId xmlns:p14="http://schemas.microsoft.com/office/powerpoint/2010/main" val="3099020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t>
            </a:r>
          </a:p>
          <a:p>
            <a:pPr>
              <a:buFontTx/>
              <a:buChar char="•"/>
            </a:pPr>
            <a:r>
              <a:rPr lang="en-US" dirty="0" smtClean="0"/>
              <a:t> Explain contour</a:t>
            </a:r>
            <a:r>
              <a:rPr lang="en-US" baseline="0" dirty="0" smtClean="0"/>
              <a:t> lines. For example. In the white area, the depth is greater than or equal to 18 feet. In the adjacent blue area, the depth is 18 feet or less.</a:t>
            </a:r>
            <a:endParaRPr lang="en-US" dirty="0" smtClean="0"/>
          </a:p>
          <a:p>
            <a:pPr>
              <a:buFontTx/>
              <a:buChar char="•"/>
            </a:pPr>
            <a:r>
              <a:rPr lang="en-US" dirty="0" smtClean="0"/>
              <a:t>Datum at MLLW. There will probably be a difference between the charted soundings and what the depth actually is, because the chart is based on hydrographic surveys going a long way back, sometimes to pre-1900.</a:t>
            </a:r>
          </a:p>
          <a:p>
            <a:pPr>
              <a:buFontTx/>
              <a:buChar char="•"/>
            </a:pPr>
            <a:r>
              <a:rPr lang="en-US" dirty="0" smtClean="0"/>
              <a:t>  Source Diagrams</a:t>
            </a:r>
          </a:p>
          <a:p>
            <a:pPr>
              <a:buFontTx/>
              <a:buChar char="•"/>
            </a:pPr>
            <a:r>
              <a:rPr lang="en-US" dirty="0" smtClean="0"/>
              <a:t>  Effect of weather (winds, atmospheric pressure, rain, etc.)</a:t>
            </a:r>
          </a:p>
          <a:p>
            <a:pPr>
              <a:buFontTx/>
              <a:buChar char="•"/>
            </a:pPr>
            <a:r>
              <a:rPr lang="en-US" dirty="0" smtClean="0"/>
              <a:t>  Increments of 6’ are fathom contour lines.</a:t>
            </a:r>
            <a:endParaRPr lang="en-US" dirty="0"/>
          </a:p>
        </p:txBody>
      </p:sp>
    </p:spTree>
    <p:extLst>
      <p:ext uri="{BB962C8B-B14F-4D97-AF65-F5344CB8AC3E}">
        <p14:creationId xmlns:p14="http://schemas.microsoft.com/office/powerpoint/2010/main" val="1964500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smtClean="0"/>
              <a:t>This slide is used to introduce the concept of time zones and UTC in particular. Note that time zones are often not straight when they pass through land; for example, an island may choose to have one time zone and not two when a time meridian passes through the island.</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37</a:t>
            </a:fld>
            <a:endParaRPr lang="en-US" dirty="0"/>
          </a:p>
        </p:txBody>
      </p:sp>
    </p:spTree>
    <p:extLst>
      <p:ext uri="{BB962C8B-B14F-4D97-AF65-F5344CB8AC3E}">
        <p14:creationId xmlns:p14="http://schemas.microsoft.com/office/powerpoint/2010/main" val="1847208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The magnetic pole is where a compass points. True north is where the constant longitude lines point.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A compass rose is found on the chart, often in multiple places. It gives a reference to get a true course or a magnetic course. Lay a ruler between two points on the chart and then move the ruler to the compass rose without changing the ruler’s direction. Read off true or magnet course directly. A special type of instrument, called “Parallel Ruler” makes the job error-free. Other devices used also.</a:t>
            </a:r>
          </a:p>
          <a:p>
            <a:r>
              <a:rPr lang="en-US" sz="1200" kern="1200" dirty="0" smtClean="0">
                <a:solidFill>
                  <a:schemeClr val="tx1"/>
                </a:solidFill>
                <a:effectLst/>
                <a:latin typeface="Gill Sans" charset="0"/>
                <a:ea typeface="+mn-ea"/>
                <a:cs typeface="+mn-cs"/>
              </a:rPr>
              <a:t>Go immediately to the next slide to show a parallel ruler.</a:t>
            </a:r>
          </a:p>
          <a:p>
            <a:r>
              <a:rPr lang="en-US" sz="1200" kern="1200" dirty="0" smtClean="0">
                <a:solidFill>
                  <a:schemeClr val="tx1"/>
                </a:solidFill>
                <a:effectLst/>
                <a:latin typeface="Gill Sans" charset="0"/>
                <a:ea typeface="+mn-ea"/>
                <a:cs typeface="+mn-cs"/>
              </a:rPr>
              <a:t>Note that the magnetic variation changes slowly over time</a:t>
            </a:r>
          </a:p>
          <a:p>
            <a:endParaRPr lang="en-US" dirty="0"/>
          </a:p>
        </p:txBody>
      </p:sp>
    </p:spTree>
    <p:extLst>
      <p:ext uri="{BB962C8B-B14F-4D97-AF65-F5344CB8AC3E}">
        <p14:creationId xmlns:p14="http://schemas.microsoft.com/office/powerpoint/2010/main" val="266477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CB1C12FD-F132-4B16-BDF9-2CD783B7C722}" type="slidenum">
              <a:rPr lang="en-US" smtClean="0"/>
              <a:pPr/>
              <a:t>4</a:t>
            </a:fld>
            <a:endParaRPr lang="en-US" dirty="0" smtClean="0"/>
          </a:p>
        </p:txBody>
      </p:sp>
      <p:sp>
        <p:nvSpPr>
          <p:cNvPr id="125955" name="Rectangle 2"/>
          <p:cNvSpPr>
            <a:spLocks noGrp="1" noRot="1" noChangeAspect="1" noChangeArrowheads="1" noTextEdit="1"/>
          </p:cNvSpPr>
          <p:nvPr>
            <p:ph type="sldImg"/>
          </p:nvPr>
        </p:nvSpPr>
        <p:spPr>
          <a:xfrm>
            <a:off x="1257300" y="720725"/>
            <a:ext cx="4800600" cy="3600450"/>
          </a:xfrm>
          <a:ln/>
        </p:spPr>
      </p:sp>
      <p:sp>
        <p:nvSpPr>
          <p:cNvPr id="125956" name="Rectangle 3"/>
          <p:cNvSpPr>
            <a:spLocks noGrp="1" noChangeArrowheads="1"/>
          </p:cNvSpPr>
          <p:nvPr>
            <p:ph type="body" idx="1"/>
          </p:nvPr>
        </p:nvSpPr>
        <p:spPr>
          <a:noFill/>
          <a:ln/>
        </p:spPr>
        <p:txBody>
          <a:bodyPr/>
          <a:lstStyle/>
          <a:p>
            <a:pPr eaLnBrk="1" hangingPunct="1"/>
            <a:r>
              <a:rPr lang="en-US" b="0" dirty="0" smtClean="0"/>
              <a:t>Instructor Notes:</a:t>
            </a:r>
          </a:p>
          <a:p>
            <a:pPr eaLnBrk="1" hangingPunct="1"/>
            <a:endParaRPr lang="en-US" b="0" dirty="0" smtClean="0"/>
          </a:p>
          <a:p>
            <a:pPr eaLnBrk="1" hangingPunct="1"/>
            <a:r>
              <a:rPr lang="en-US" b="0" dirty="0" smtClean="0"/>
              <a:t>Now that</a:t>
            </a:r>
            <a:r>
              <a:rPr lang="en-US" b="0" baseline="0" dirty="0" smtClean="0"/>
              <a:t> the students are turned on to the course, tell them what will be covered in class. Keep the enthusiasm going!</a:t>
            </a:r>
            <a:endParaRPr lang="en-US" b="0"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Explain how easy</a:t>
            </a:r>
            <a:r>
              <a:rPr lang="en-US" baseline="0" dirty="0" smtClean="0"/>
              <a:t> it is to get a magnetic bearing from the vessel to the standpipe by using the compass rose and a parallel ruler.</a:t>
            </a:r>
          </a:p>
          <a:p>
            <a:endParaRPr lang="en-US"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Gill Sans" charset="0"/>
                <a:ea typeface="+mn-ea"/>
                <a:cs typeface="+mn-cs"/>
              </a:rPr>
              <a:t>You will be using this parallel rule or something similar in the next task.  A plain piece of paper may be used for an approximate measurement.</a:t>
            </a:r>
          </a:p>
          <a:p>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40</a:t>
            </a:fld>
            <a:endParaRPr lang="en-US" dirty="0"/>
          </a:p>
        </p:txBody>
      </p:sp>
    </p:spTree>
    <p:extLst>
      <p:ext uri="{BB962C8B-B14F-4D97-AF65-F5344CB8AC3E}">
        <p14:creationId xmlns:p14="http://schemas.microsoft.com/office/powerpoint/2010/main" val="955048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Student knows that taking a trip over land requires constant changing on streets to get to destination.  This compares to using waypoints and routes on the water.</a:t>
            </a:r>
          </a:p>
          <a:p>
            <a:r>
              <a:rPr lang="en-US" sz="1200" kern="1200" dirty="0" smtClean="0">
                <a:solidFill>
                  <a:schemeClr val="tx1"/>
                </a:solidFill>
                <a:effectLst/>
                <a:latin typeface="Gill Sans" charset="0"/>
                <a:ea typeface="+mn-ea"/>
                <a:cs typeface="+mn-cs"/>
              </a:rPr>
              <a:t>Waypoints are like landmarks defining a street intersection or destination. A mariner may change direction and/or speed at a waypoint. Routes are collections of Waypoints going from departure to destination. For a trip of several days, the mariner will likely use multiple routes joined together</a:t>
            </a:r>
            <a:endParaRPr lang="en-US" sz="1200" kern="1200" dirty="0">
              <a:solidFill>
                <a:schemeClr val="tx1"/>
              </a:solidFill>
              <a:effectLst/>
              <a:latin typeface="Gill Sans" charset="0"/>
              <a:ea typeface="+mn-ea"/>
              <a:cs typeface="+mn-cs"/>
            </a:endParaRPr>
          </a:p>
        </p:txBody>
      </p:sp>
    </p:spTree>
    <p:extLst>
      <p:ext uri="{BB962C8B-B14F-4D97-AF65-F5344CB8AC3E}">
        <p14:creationId xmlns:p14="http://schemas.microsoft.com/office/powerpoint/2010/main" val="284916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Space between waypoints called a “leg” Each leg is analyzed to assure there are no intervening hazards.  Note that this journey was diverted to avoid a hazard.</a:t>
            </a:r>
          </a:p>
          <a:p>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200" kern="1200" dirty="0" smtClean="0">
                <a:solidFill>
                  <a:schemeClr val="tx1"/>
                </a:solidFill>
                <a:effectLst/>
                <a:latin typeface="Gill Sans" charset="0"/>
                <a:ea typeface="+mn-ea"/>
                <a:cs typeface="+mn-cs"/>
              </a:rPr>
              <a:t>Create Route layout. If no tools are available, fold a piece of paper and plot each course as best you can.  Determine distances using Latitude scale.</a:t>
            </a:r>
          </a:p>
          <a:p>
            <a:r>
              <a:rPr lang="en-US" sz="1200" kern="1200" dirty="0" smtClean="0">
                <a:solidFill>
                  <a:schemeClr val="tx1"/>
                </a:solidFill>
                <a:effectLst/>
                <a:latin typeface="Gill Sans" charset="0"/>
                <a:ea typeface="+mn-ea"/>
                <a:cs typeface="+mn-cs"/>
              </a:rPr>
              <a:t>We shall soon see that a GPS can do much of this for the navigator! It is a great assistant.</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Resulting route</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This is the result of the prior exercise put on a “Navigator’s Log” for the convenience of the helmsman. Helmsman may use the log and a compass to conduct the journey.  The forerunner of a GPS route </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45</a:t>
            </a:fld>
            <a:endParaRPr lang="en-US" dirty="0"/>
          </a:p>
        </p:txBody>
      </p:sp>
    </p:spTree>
    <p:extLst>
      <p:ext uri="{BB962C8B-B14F-4D97-AF65-F5344CB8AC3E}">
        <p14:creationId xmlns:p14="http://schemas.microsoft.com/office/powerpoint/2010/main" val="1388178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Explain the formulas.  GPS does this calculation for you.  </a:t>
            </a:r>
          </a:p>
          <a:p>
            <a:r>
              <a:rPr lang="en-US" sz="1200" kern="1200" dirty="0" smtClean="0">
                <a:solidFill>
                  <a:schemeClr val="tx1"/>
                </a:solidFill>
                <a:effectLst/>
                <a:latin typeface="Gill Sans" charset="0"/>
                <a:ea typeface="+mn-ea"/>
                <a:cs typeface="+mn-cs"/>
              </a:rPr>
              <a:t>Explain formula for TIME – SPEED –DISTANCE, and confirm the practice trip data on the Navigator’s Log.  A GPS simplifies this greatly as it will determine much of this information. Navigators often use this formula in a quick mental “sanity check” to confirm that the GPS is working correctly.  It should be memorized. </a:t>
            </a:r>
          </a:p>
          <a:p>
            <a:r>
              <a:rPr lang="en-US" sz="1200" kern="1200" dirty="0" smtClean="0">
                <a:solidFill>
                  <a:schemeClr val="tx1"/>
                </a:solidFill>
                <a:effectLst/>
                <a:latin typeface="Gill Sans" charset="0"/>
                <a:ea typeface="+mn-ea"/>
                <a:cs typeface="+mn-cs"/>
              </a:rPr>
              <a:t>But we are not yet done planning. He Navigation Log must be modified so that we can use our compass to follow the intended course.</a:t>
            </a:r>
          </a:p>
          <a:p>
            <a:endParaRPr lang="en-US" dirty="0"/>
          </a:p>
        </p:txBody>
      </p:sp>
    </p:spTree>
    <p:extLst>
      <p:ext uri="{BB962C8B-B14F-4D97-AF65-F5344CB8AC3E}">
        <p14:creationId xmlns:p14="http://schemas.microsoft.com/office/powerpoint/2010/main" val="374817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All calculations shown on Navigators Log.</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47</a:t>
            </a:fld>
            <a:endParaRPr lang="en-US" dirty="0"/>
          </a:p>
        </p:txBody>
      </p:sp>
    </p:spTree>
    <p:extLst>
      <p:ext uri="{BB962C8B-B14F-4D97-AF65-F5344CB8AC3E}">
        <p14:creationId xmlns:p14="http://schemas.microsoft.com/office/powerpoint/2010/main" val="278218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Discuss all compasses (front and back reading) and hand bearing compass as tools.</a:t>
            </a:r>
          </a:p>
          <a:p>
            <a:endParaRPr lang="en-US" dirty="0"/>
          </a:p>
        </p:txBody>
      </p:sp>
    </p:spTree>
    <p:extLst>
      <p:ext uri="{BB962C8B-B14F-4D97-AF65-F5344CB8AC3E}">
        <p14:creationId xmlns:p14="http://schemas.microsoft.com/office/powerpoint/2010/main" val="1206344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257300" y="720725"/>
            <a:ext cx="4800600" cy="3600450"/>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  A radio speaker 5 ft from compass can cause problems.</a:t>
            </a:r>
          </a:p>
          <a:p>
            <a:pPr>
              <a:buFontTx/>
              <a:buChar char="•"/>
            </a:pPr>
            <a:r>
              <a:rPr lang="en-US" dirty="0" smtClean="0"/>
              <a:t>  Orientation of this item changes the effective deviation.</a:t>
            </a:r>
          </a:p>
          <a:p>
            <a:pPr>
              <a:buFontTx/>
              <a:buChar char="•"/>
            </a:pPr>
            <a:r>
              <a:rPr lang="en-US" baseline="0" dirty="0" smtClean="0"/>
              <a:t>  EVERY BOAT SHOULD HAVE A COMPASS DEVIATION TABLE!</a:t>
            </a:r>
            <a:endParaRPr lang="en-US" dirty="0" smtClean="0"/>
          </a:p>
        </p:txBody>
      </p:sp>
      <p:sp>
        <p:nvSpPr>
          <p:cNvPr id="115716"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8B920898-F8EF-4675-97E3-17BD8A6F8606}" type="slidenum">
              <a:rPr lang="en-US" smtClean="0">
                <a:latin typeface="Arial" charset="0"/>
              </a:rPr>
              <a:pPr eaLnBrk="1" hangingPunct="1"/>
              <a:t>49</a:t>
            </a:fld>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Introduce instructors</a:t>
            </a:r>
            <a:r>
              <a:rPr lang="en-US" baseline="0" dirty="0" smtClean="0"/>
              <a:t> at this point. Provide background as appropriate.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0725"/>
            <a:ext cx="4800600" cy="360045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Arial" pitchFamily="34" charset="0"/>
                <a:cs typeface="Arial" pitchFamily="34" charset="0"/>
              </a:rPr>
              <a:t>  Traditional navigation memory device, taken from the BS&amp;S course, Chapter 9. </a:t>
            </a:r>
          </a:p>
          <a:p>
            <a:pPr>
              <a:buFontTx/>
              <a:buChar char="•"/>
            </a:pPr>
            <a:r>
              <a:rPr lang="en-US" dirty="0" smtClean="0">
                <a:latin typeface="Arial" pitchFamily="34" charset="0"/>
                <a:cs typeface="Arial" pitchFamily="34" charset="0"/>
              </a:rPr>
              <a:t>  Can be Bearings, Headings, or Courses. </a:t>
            </a:r>
          </a:p>
        </p:txBody>
      </p:sp>
      <p:sp>
        <p:nvSpPr>
          <p:cNvPr id="61444"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sz="2500">
                <a:solidFill>
                  <a:schemeClr val="tx1"/>
                </a:solidFill>
                <a:latin typeface="Times New Roman" pitchFamily="18" charset="0"/>
                <a:cs typeface="Times New Roman" pitchFamily="18" charset="0"/>
              </a:defRPr>
            </a:lvl1pPr>
            <a:lvl2pPr marL="785300" indent="-302039" eaLnBrk="0" hangingPunct="0">
              <a:defRPr sz="2500">
                <a:solidFill>
                  <a:schemeClr val="tx1"/>
                </a:solidFill>
                <a:latin typeface="Times New Roman" pitchFamily="18" charset="0"/>
                <a:cs typeface="Times New Roman" pitchFamily="18" charset="0"/>
              </a:defRPr>
            </a:lvl2pPr>
            <a:lvl3pPr marL="1208154" indent="-241631" eaLnBrk="0" hangingPunct="0">
              <a:defRPr sz="2500">
                <a:solidFill>
                  <a:schemeClr val="tx1"/>
                </a:solidFill>
                <a:latin typeface="Times New Roman" pitchFamily="18" charset="0"/>
                <a:cs typeface="Times New Roman" pitchFamily="18" charset="0"/>
              </a:defRPr>
            </a:lvl3pPr>
            <a:lvl4pPr marL="1691416" indent="-241631" eaLnBrk="0" hangingPunct="0">
              <a:defRPr sz="2500">
                <a:solidFill>
                  <a:schemeClr val="tx1"/>
                </a:solidFill>
                <a:latin typeface="Times New Roman" pitchFamily="18" charset="0"/>
                <a:cs typeface="Times New Roman" pitchFamily="18" charset="0"/>
              </a:defRPr>
            </a:lvl4pPr>
            <a:lvl5pPr marL="2174677" indent="-241631" eaLnBrk="0" hangingPunct="0">
              <a:defRPr sz="2500">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1CC12FB2-BA28-40FC-A978-3F582DF31B26}" type="slidenum">
              <a:rPr lang="en-US" sz="1300"/>
              <a:pPr eaLnBrk="1" hangingPunct="1"/>
              <a:t>50</a:t>
            </a:fld>
            <a:endParaRPr lang="en-US" sz="13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Gill Sans" charset="0"/>
                <a:ea typeface="+mn-ea"/>
                <a:cs typeface="+mn-cs"/>
              </a:rPr>
              <a:t>Navigators Log – before and after deviation.</a:t>
            </a:r>
          </a:p>
          <a:p>
            <a:r>
              <a:rPr lang="en-US" sz="1200" kern="1200" dirty="0" smtClean="0">
                <a:solidFill>
                  <a:schemeClr val="tx1"/>
                </a:solidFill>
                <a:effectLst/>
                <a:latin typeface="Gill Sans" charset="0"/>
                <a:ea typeface="+mn-ea"/>
                <a:cs typeface="+mn-cs"/>
              </a:rPr>
              <a:t>Compass reading will be different than GPS –thinking that the GPS or compass is in error</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51</a:t>
            </a:fld>
            <a:endParaRPr lang="en-US" dirty="0"/>
          </a:p>
        </p:txBody>
      </p:sp>
    </p:spTree>
    <p:extLst>
      <p:ext uri="{BB962C8B-B14F-4D97-AF65-F5344CB8AC3E}">
        <p14:creationId xmlns:p14="http://schemas.microsoft.com/office/powerpoint/2010/main" val="278218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257300" y="720725"/>
            <a:ext cx="4800600" cy="360045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Gill Sans" charset="0"/>
                <a:ea typeface="+mn-ea"/>
                <a:cs typeface="+mn-cs"/>
              </a:rPr>
              <a:t>Explain how to obtain a fix.  We will see that a GPS constantly derives a fix.</a:t>
            </a:r>
          </a:p>
          <a:p>
            <a:endParaRPr lang="en-US" sz="1200" kern="120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n-ea"/>
                <a:cs typeface="+mn-cs"/>
              </a:rPr>
              <a:t>A SUGGESTED BREAK POINT for SESSION 1</a:t>
            </a:r>
            <a:endParaRPr lang="en-US" sz="1200" kern="1200" dirty="0" smtClean="0">
              <a:solidFill>
                <a:schemeClr val="tx1"/>
              </a:solidFill>
              <a:effectLst/>
              <a:latin typeface="Gill Sans" charset="0"/>
              <a:ea typeface="+mn-ea"/>
              <a:cs typeface="+mn-cs"/>
            </a:endParaRPr>
          </a:p>
          <a:p>
            <a:endParaRPr lang="en-US" sz="1200" kern="1200" dirty="0">
              <a:solidFill>
                <a:schemeClr val="tx1"/>
              </a:solidFill>
              <a:effectLst/>
              <a:latin typeface="Gill Sans" charset="0"/>
              <a:ea typeface="+mn-ea"/>
              <a:cs typeface="+mn-cs"/>
            </a:endParaRPr>
          </a:p>
        </p:txBody>
      </p:sp>
      <p:sp>
        <p:nvSpPr>
          <p:cNvPr id="84996" name="Slide Number Placeholder 3"/>
          <p:cNvSpPr>
            <a:spLocks noGrp="1"/>
          </p:cNvSpPr>
          <p:nvPr>
            <p:ph type="sldNum" sz="quarter" idx="5"/>
          </p:nvPr>
        </p:nvSpPr>
        <p:spPr>
          <a:xfrm>
            <a:off x="4144298" y="9119839"/>
            <a:ext cx="3169264" cy="479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4" tIns="46987" rIns="93974" bIns="46987"/>
          <a:lstStyle>
            <a:lvl1pPr eaLnBrk="0" hangingPunct="0">
              <a:defRPr>
                <a:solidFill>
                  <a:schemeClr val="tx1"/>
                </a:solidFill>
                <a:latin typeface="Times New Roman" pitchFamily="18" charset="0"/>
                <a:cs typeface="Times New Roman" pitchFamily="18" charset="0"/>
              </a:defRPr>
            </a:lvl1pPr>
            <a:lvl2pPr marL="785300" indent="-302039" eaLnBrk="0" hangingPunct="0">
              <a:defRPr>
                <a:solidFill>
                  <a:schemeClr val="tx1"/>
                </a:solidFill>
                <a:latin typeface="Times New Roman" pitchFamily="18" charset="0"/>
                <a:cs typeface="Times New Roman" pitchFamily="18" charset="0"/>
              </a:defRPr>
            </a:lvl2pPr>
            <a:lvl3pPr marL="1208154" indent="-241631" eaLnBrk="0" hangingPunct="0">
              <a:defRPr>
                <a:solidFill>
                  <a:schemeClr val="tx1"/>
                </a:solidFill>
                <a:latin typeface="Times New Roman" pitchFamily="18" charset="0"/>
                <a:cs typeface="Times New Roman" pitchFamily="18" charset="0"/>
              </a:defRPr>
            </a:lvl3pPr>
            <a:lvl4pPr marL="1691416" indent="-241631" eaLnBrk="0" hangingPunct="0">
              <a:defRPr>
                <a:solidFill>
                  <a:schemeClr val="tx1"/>
                </a:solidFill>
                <a:latin typeface="Times New Roman" pitchFamily="18" charset="0"/>
                <a:cs typeface="Times New Roman" pitchFamily="18" charset="0"/>
              </a:defRPr>
            </a:lvl4pPr>
            <a:lvl5pPr marL="2174677" indent="-241631" eaLnBrk="0" hangingPunct="0">
              <a:defRPr>
                <a:solidFill>
                  <a:schemeClr val="tx1"/>
                </a:solidFill>
                <a:latin typeface="Times New Roman" pitchFamily="18" charset="0"/>
                <a:cs typeface="Times New Roman" pitchFamily="18" charset="0"/>
              </a:defRPr>
            </a:lvl5pPr>
            <a:lvl6pPr marL="2657938" indent="-241631" eaLnBrk="0" fontAlgn="base" hangingPunct="0">
              <a:spcBef>
                <a:spcPct val="0"/>
              </a:spcBef>
              <a:spcAft>
                <a:spcPct val="0"/>
              </a:spcAft>
              <a:defRPr>
                <a:solidFill>
                  <a:schemeClr val="tx1"/>
                </a:solidFill>
                <a:latin typeface="Times New Roman" pitchFamily="18" charset="0"/>
                <a:cs typeface="Times New Roman" pitchFamily="18" charset="0"/>
              </a:defRPr>
            </a:lvl6pPr>
            <a:lvl7pPr marL="3141199" indent="-241631" eaLnBrk="0" fontAlgn="base" hangingPunct="0">
              <a:spcBef>
                <a:spcPct val="0"/>
              </a:spcBef>
              <a:spcAft>
                <a:spcPct val="0"/>
              </a:spcAft>
              <a:defRPr>
                <a:solidFill>
                  <a:schemeClr val="tx1"/>
                </a:solidFill>
                <a:latin typeface="Times New Roman" pitchFamily="18" charset="0"/>
                <a:cs typeface="Times New Roman" pitchFamily="18" charset="0"/>
              </a:defRPr>
            </a:lvl7pPr>
            <a:lvl8pPr marL="3624462" indent="-241631" eaLnBrk="0" fontAlgn="base" hangingPunct="0">
              <a:spcBef>
                <a:spcPct val="0"/>
              </a:spcBef>
              <a:spcAft>
                <a:spcPct val="0"/>
              </a:spcAft>
              <a:defRPr>
                <a:solidFill>
                  <a:schemeClr val="tx1"/>
                </a:solidFill>
                <a:latin typeface="Times New Roman" pitchFamily="18" charset="0"/>
                <a:cs typeface="Times New Roman" pitchFamily="18" charset="0"/>
              </a:defRPr>
            </a:lvl8pPr>
            <a:lvl9pPr marL="4107724" indent="-241631"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8D1A752F-A5D3-4B44-887C-BF88CDEE2B03}" type="slidenum">
              <a:rPr lang="en-US" smtClean="0">
                <a:latin typeface="Arial" charset="0"/>
              </a:rPr>
              <a:pPr eaLnBrk="1" hangingPunct="1"/>
              <a:t>52</a:t>
            </a:fld>
            <a:endParaRPr 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Now that you have a knowledge of basic marine navigation, it is time to learn about how a marine GPS will make your navigation job much easier. It’s like having a dedicated navigator on your vessel. It can give you the situational awareness that greatly improves the safety of your vessel and crew as you go from your origination point to destination.</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mariners use a handheld as their</a:t>
            </a:r>
            <a:r>
              <a:rPr lang="en-US" baseline="0" dirty="0" smtClean="0"/>
              <a:t> primary GPS, especially inland boaters. Some purchase a mount so it can be held in front of the helm station and can be plugged into ships power. Those with more expensive GPS installations often carry a handheld as a backup.</a:t>
            </a:r>
          </a:p>
          <a:p>
            <a:endParaRPr lang="en-US" baseline="0" dirty="0" smtClean="0"/>
          </a:p>
          <a:p>
            <a:r>
              <a:rPr lang="en-US" baseline="0" dirty="0" smtClean="0"/>
              <a:t>Fixed mount bracket mount GPS receivers have the advantage that the unit can be removed from the boat or put down below in locked storage for theft protection. Permanent installation is normally done by recessing the unit into a panel that is in front of the helm position.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example of hand-held marine GPS units made by several different manufacturers. Some have push buttons to control operation. Most hand-held GPS units now have color displays with charting capability. Manufacturers still offer low-end black and white units with limited or no charting capability although these are becoming uncommon. Having a color charting capability adds greatly to situational awareness and thus contributes to safe operation of a vessel.</a:t>
            </a:r>
          </a:p>
          <a:p>
            <a:endParaRPr lang="en-US" baseline="0" dirty="0" smtClean="0"/>
          </a:p>
          <a:p>
            <a:r>
              <a:rPr lang="en-US" baseline="0" dirty="0" smtClean="0"/>
              <a:t>Most hand-held units are water resistant or waterproof. Many will float.</a:t>
            </a:r>
          </a:p>
          <a:p>
            <a:endParaRPr lang="en-US" baseline="0" dirty="0" smtClean="0"/>
          </a:p>
          <a:p>
            <a:r>
              <a:rPr lang="en-US" baseline="0" dirty="0" smtClean="0"/>
              <a:t>Prices range from just over $100 for a low-end B&amp;W unit to almost $1000. Higher price is associated with a better display and an extensive built-in chart data base.</a:t>
            </a:r>
          </a:p>
          <a:p>
            <a:endParaRPr lang="en-US" baseline="0" dirty="0" smtClean="0"/>
          </a:p>
          <a:p>
            <a:r>
              <a:rPr lang="en-US" baseline="0" dirty="0" smtClean="0"/>
              <a:t>Some hand-held devices come with a basic color chart data base yet allow the buyer to add detailed charts for his or her area by the purchase of memory chips that plug into the side of the unit. Some manufacturers provide a USB connector whereby a cable can be connected to a computer to allow the downloading of additional charts into the unit’s memory.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Newer devices have touch screens and no physical buttons.  </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fixed-mount marine GPS units</a:t>
            </a:r>
            <a:r>
              <a:rPr lang="en-US" baseline="0" dirty="0" smtClean="0"/>
              <a:t> sold today include impressive color charting capability. Higher-end units have charts that are identical in detail to paper charts. Prices range from $300 or so for a basic black and white chart plotter to many thousands of dollars for higher-end systems. The larger the display normally equates to higher-end.</a:t>
            </a:r>
          </a:p>
          <a:p>
            <a:endParaRPr lang="en-US" baseline="0" dirty="0" smtClean="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shows</a:t>
            </a:r>
            <a:r>
              <a:rPr lang="en-US" baseline="0" dirty="0" smtClean="0"/>
              <a:t> a typical fixed-mount GPS mounted at the helm station of a smaller size boat. </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Ray Marine system shown is integrated with a number of sensors contained within the boat.</a:t>
            </a:r>
            <a:r>
              <a:rPr lang="en-US" baseline="0" dirty="0" smtClean="0"/>
              <a:t> In addition to electronic charts, it is possible to show graphical display of water depth, undersea temperature profiles, view cameras mounted throughout the vessel, determine location and identification of nearby vessels and so forth. </a:t>
            </a:r>
          </a:p>
          <a:p>
            <a:endParaRPr lang="en-US" baseline="0" dirty="0" smtClean="0"/>
          </a:p>
          <a:p>
            <a:r>
              <a:rPr lang="en-US" baseline="0" dirty="0" smtClean="0"/>
              <a:t>Investment can go beyond $10,000 for a fully integrated system!</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Gill Sans" charset="0"/>
                <a:ea typeface="+mn-ea"/>
                <a:cs typeface="+mn-cs"/>
              </a:rPr>
              <a:t>Inform the students that this presentation doesn't follow the textbook’s presentation exactly.</a:t>
            </a:r>
          </a:p>
          <a:p>
            <a:endParaRPr lang="en-US" dirty="0"/>
          </a:p>
        </p:txBody>
      </p:sp>
    </p:spTree>
    <p:extLst>
      <p:ext uri="{BB962C8B-B14F-4D97-AF65-F5344CB8AC3E}">
        <p14:creationId xmlns:p14="http://schemas.microsoft.com/office/powerpoint/2010/main" val="10705030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mariners purchase a low-end B&amp;W GPS or a GPS brick (shown) that serves only to send longitude</a:t>
            </a:r>
            <a:r>
              <a:rPr lang="en-US" baseline="0" dirty="0" smtClean="0"/>
              <a:t> and latitude data to a desktop or laptop computer. Computer Assisted Navigation  software and charts are purchased for the computer. The result is a powerful charting system. Such systems are usually restricted to vessels with an enclosed bridge where equipment can be protected from the elements and where the computer display can be kept out of direct sunlight.</a:t>
            </a:r>
          </a:p>
          <a:p>
            <a:endParaRPr lang="en-US" baseline="0" dirty="0" smtClean="0"/>
          </a:p>
          <a:p>
            <a:r>
              <a:rPr lang="en-US" baseline="0" dirty="0" smtClean="0"/>
              <a:t>Mariners have been using this combination of hardware for over 15 years with excellent results.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Tablet computers such as Apple’s I-pad and</a:t>
            </a:r>
            <a:r>
              <a:rPr lang="en-US" baseline="0" dirty="0" smtClean="0"/>
              <a:t> Android-based E-pads as well as smart phones are changing the landscape of marine navigation. In many cases, especially for inland river use, these devices may suffice to provide the needed situation awareness necessary for safe vessel operation. Navionic is one supplier of “Apps” for these devices. The Apps are very inexpensive. At the time this course was prepared, Navionics was selling their App, to include access to all USA and Canada charts for about $10! The Apps have limited navigational capability although it is very easy for a user to touch the screen to set-up waypoint and routes and accumulate a plotted track log. Look for more advancement in months and years to come.</a:t>
            </a:r>
          </a:p>
          <a:p>
            <a:endParaRPr lang="en-US" baseline="0" dirty="0" smtClean="0"/>
          </a:p>
          <a:p>
            <a:r>
              <a:rPr lang="en-US" baseline="0" dirty="0" smtClean="0"/>
              <a:t>At the time this course was developed, tablet computers and smart phones were not ruggedized for the marine environment (waterproof, sunlight visible displays), look for that to change in the months and years ahead.</a:t>
            </a:r>
          </a:p>
          <a:p>
            <a:endParaRPr lang="en-US" baseline="0" dirty="0" smtClean="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With</a:t>
            </a:r>
            <a:r>
              <a:rPr lang="en-US" baseline="0" dirty="0" smtClean="0"/>
              <a:t> basic navigation now in-hand, let’s see how a GPS can simplify the navigator’s job!</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the major elements</a:t>
            </a:r>
            <a:r>
              <a:rPr lang="en-US" baseline="0" dirty="0" smtClean="0"/>
              <a:t> with special emphasis on the buttons, cursor and display screen. Point out that some newer GPS units are sold with touch screens, thus eliminating buttons. This lowers cost and may increase reliability. Touch screens also tend to be more user friendly.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a:t>
            </a:r>
            <a:r>
              <a:rPr lang="en-US" baseline="0" dirty="0" smtClean="0"/>
              <a:t> Power-Up a typical GPS and see what screens initially come up.</a:t>
            </a:r>
            <a:endParaRPr lang="en-US" dirty="0" smtClean="0"/>
          </a:p>
          <a:p>
            <a:endParaRPr lang="en-US" dirty="0" smtClean="0"/>
          </a:p>
          <a:p>
            <a:r>
              <a:rPr lang="en-US" dirty="0" smtClean="0"/>
              <a:t>Upon power-up some devices have</a:t>
            </a:r>
            <a:r>
              <a:rPr lang="en-US" baseline="0" dirty="0" smtClean="0"/>
              <a:t> a disclaimer screen. It warns not to use the GPS as the principle navigational device. More about this later in the course.</a:t>
            </a:r>
          </a:p>
          <a:p>
            <a:endParaRPr lang="en-US" dirty="0" smtClean="0"/>
          </a:p>
          <a:p>
            <a:r>
              <a:rPr lang="en-US" dirty="0" smtClean="0"/>
              <a:t>Emphasize that one should never rely</a:t>
            </a:r>
            <a:r>
              <a:rPr lang="en-US" baseline="0" dirty="0" smtClean="0"/>
              <a:t> only on a GPS for navigation. Always check position by multiple means.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disclaimer</a:t>
            </a:r>
            <a:r>
              <a:rPr lang="en-US" baseline="0" dirty="0" smtClean="0"/>
              <a:t> screen, the next screen will be the satellite acquisition screen.</a:t>
            </a:r>
          </a:p>
          <a:p>
            <a:endParaRPr lang="en-US" baseline="0" dirty="0" smtClean="0"/>
          </a:p>
          <a:p>
            <a:pPr defTabSz="939741">
              <a:spcBef>
                <a:spcPct val="30000"/>
              </a:spcBef>
              <a:defRPr/>
            </a:pPr>
            <a:r>
              <a:rPr lang="en-US" baseline="0" dirty="0" smtClean="0"/>
              <a:t>The screen usually is the first one to appear upon power-up as the user needs to confirm that the GPS has acquired a fix before proceeding to use it for navigation.</a:t>
            </a:r>
          </a:p>
          <a:p>
            <a:endParaRPr lang="en-US" dirty="0" smtClean="0"/>
          </a:p>
          <a:p>
            <a:r>
              <a:rPr lang="en-US" dirty="0" smtClean="0"/>
              <a:t>This screen</a:t>
            </a:r>
            <a:r>
              <a:rPr lang="en-US" baseline="0" dirty="0" smtClean="0"/>
              <a:t> in this slide shows the GPS locked-on the to satellite network and ready to navigate with a high degree of accuracy.</a:t>
            </a:r>
          </a:p>
          <a:p>
            <a:endParaRPr lang="en-US" baseline="0" dirty="0" smtClean="0"/>
          </a:p>
          <a:p>
            <a:endParaRPr lang="en-US" baseline="0" dirty="0" smtClean="0"/>
          </a:p>
          <a:p>
            <a:r>
              <a:rPr lang="en-US" baseline="0" dirty="0" smtClean="0"/>
              <a:t>IN an emergency, this is the screen to go to in order to provide authorities with your location (longitude and latitude).</a:t>
            </a:r>
          </a:p>
          <a:p>
            <a:endParaRPr lang="en-US" baseline="0" dirty="0" smtClean="0"/>
          </a:p>
          <a:p>
            <a:r>
              <a:rPr lang="en-US" baseline="0" dirty="0" smtClean="0"/>
              <a:t>Briefly discuss why accuracy may vary. If WAAS is not turned on accuracy will suffer. If satellites are blocked from view such that only a small part of the sky is visible it may be difficult for the device to get an accurate fix. Anytime the user plans to rely on the GPS to provide very accurate positioning, he or she should check this screen to determine how accurate the GPS location is.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Gill Sans" charset="0"/>
                <a:ea typeface="+mn-ea"/>
                <a:cs typeface="+mn-cs"/>
              </a:rPr>
              <a:t>A GPS just out of the box may take as much as 20 minutes to get the first fix, especially for devices manufactured a number of years ago. Newly manufactured devices are often able to do a cold-start fix in a matter of minutes.  </a:t>
            </a:r>
          </a:p>
          <a:p>
            <a:r>
              <a:rPr lang="en-US" sz="1200" kern="1200" dirty="0" smtClean="0">
                <a:solidFill>
                  <a:schemeClr val="tx1"/>
                </a:solidFill>
                <a:effectLst/>
                <a:latin typeface="Gill Sans" charset="0"/>
                <a:ea typeface="+mn-ea"/>
                <a:cs typeface="+mn-cs"/>
              </a:rPr>
              <a:t>Since the device was likely manufactured in Asia, if it is brand new, its last fix was likely half way around the globe!</a:t>
            </a:r>
          </a:p>
          <a:p>
            <a:r>
              <a:rPr lang="en-US" sz="1200" kern="1200" dirty="0" smtClean="0">
                <a:solidFill>
                  <a:schemeClr val="tx1"/>
                </a:solidFill>
                <a:effectLst/>
                <a:latin typeface="Gill Sans" charset="0"/>
                <a:ea typeface="+mn-ea"/>
                <a:cs typeface="+mn-cs"/>
              </a:rPr>
              <a:t>Remind student they must use the satellite acquisition slide to ensure the GPS is ready for accurate navigation.</a:t>
            </a:r>
            <a:endParaRPr lang="en-US" sz="1200" kern="1200" dirty="0">
              <a:solidFill>
                <a:schemeClr val="tx1"/>
              </a:solidFill>
              <a:effectLst/>
              <a:latin typeface="Gill Sans" charset="0"/>
              <a:ea typeface="+mn-ea"/>
              <a:cs typeface="+mn-cs"/>
            </a:endParaRPr>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each of these buttons in detail. Explain what they do. See Sweet’s book for an</a:t>
            </a:r>
            <a:r>
              <a:rPr lang="en-US" baseline="0" dirty="0" smtClean="0"/>
              <a:t> excellent description of each function.</a:t>
            </a:r>
          </a:p>
          <a:p>
            <a:endParaRPr lang="en-US" baseline="0" dirty="0" smtClean="0"/>
          </a:p>
          <a:p>
            <a:r>
              <a:rPr lang="en-US" baseline="0" dirty="0" smtClean="0"/>
              <a:t>Point out that although each manufacturer may have a different layout or slightly different names for the button function, most units are very similar.</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display is for the Garmin handheld GPSmap 76CSx. Note that the buttons are almost identical to those discussed on the previous slide.</a:t>
            </a:r>
          </a:p>
          <a:p>
            <a:endParaRPr lang="en-US" baseline="0" dirty="0" smtClean="0"/>
          </a:p>
          <a:p>
            <a:r>
              <a:rPr lang="en-US" baseline="0" dirty="0" smtClean="0"/>
              <a:t>This is a good slide to use to explain what the cursor is used for. It allows one to scroll around the map display. it is used to enter names and values for waypoints, and it is used to move up, down and around menus. It is an important button!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more types of screens that can be selected to view.</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most important reasons. Emphasize that a GPS assists the boater in getting from one point to another. It does not do 100% of the navigation job. It does not assure the boat will not encounter hazards. The operator has to take a lot of things into consideration to assure a successful trip. Some knowledge of basic navigation is needed to successfully use a GPS. Basis navigation will be covered in the course.</a:t>
            </a:r>
          </a:p>
          <a:p>
            <a:endParaRPr lang="en-US" baseline="0" dirty="0" smtClean="0"/>
          </a:p>
          <a:p>
            <a:r>
              <a:rPr lang="en-US" baseline="0" dirty="0" smtClean="0"/>
              <a:t>Emphasize that if all a boater uses a GPS for is to provide position information to authorities in case of a need for help, that alone is enough reason to have a GPS on-board.</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one must have an active waypoint entered in order</a:t>
            </a:r>
            <a:r>
              <a:rPr lang="en-US" baseline="0" dirty="0" smtClean="0"/>
              <a:t> for the GPS to calculate some of the data shown.</a:t>
            </a:r>
          </a:p>
          <a:p>
            <a:endParaRPr lang="en-US" baseline="0" dirty="0" smtClean="0"/>
          </a:p>
          <a:p>
            <a:r>
              <a:rPr lang="en-US" baseline="0" dirty="0" smtClean="0"/>
              <a:t>These are chart screens from four different GPS devices.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a:t>
            </a:r>
          </a:p>
          <a:p>
            <a:endParaRPr lang="en-US" baseline="0" dirty="0" smtClean="0"/>
          </a:p>
          <a:p>
            <a:r>
              <a:rPr lang="en-US" baseline="0" dirty="0" smtClean="0"/>
              <a:t>Note that if the vessel is not moving then the GPS is not able to provide an accurate compass heading unless the device has a built-in magnetic sensor. Some newer GPS units have a built-in magnetic sensor.</a:t>
            </a:r>
          </a:p>
          <a:p>
            <a:endParaRPr lang="en-US" baseline="0" dirty="0" smtClean="0"/>
          </a:p>
          <a:p>
            <a:r>
              <a:rPr lang="en-US" baseline="0" dirty="0" smtClean="0"/>
              <a:t>Explain that the GPS computer calculates course, speed, time-in-route, estimate time of arrival and so forth from examining changes in longitude and latitude.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also requires an active</a:t>
            </a:r>
            <a:r>
              <a:rPr lang="en-US" baseline="0" dirty="0" smtClean="0"/>
              <a:t> waypoint. As long as the vessel is kept in the middle of the road it will reach to selected waypoint while staying on the desired straight-line course. If additional waypoints have been entered and identified as a route, then those waypoint will show further down the road and the direction of the road will change as each waypoint is reached.</a:t>
            </a:r>
          </a:p>
          <a:p>
            <a:endParaRPr lang="en-US" baseline="0" dirty="0" smtClean="0"/>
          </a:p>
          <a:p>
            <a:r>
              <a:rPr lang="en-US" baseline="0" dirty="0" smtClean="0"/>
              <a:t>This is a very useful screen for staying on course. Deviation from desired course is immediately apparent as well as the required corrective action to get back on course.</a:t>
            </a:r>
          </a:p>
          <a:p>
            <a:endParaRPr lang="en-US" baseline="0" dirty="0" smtClean="0"/>
          </a:p>
          <a:p>
            <a:r>
              <a:rPr lang="en-US" baseline="0" dirty="0" smtClean="0"/>
              <a:t>Three different GPS devices are represented in the slide. Note the screen in the upper-left; it shows cross-track error. Usually, the data shown on the Highway screen can be selected by the user during Setup.</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each situation. The highway picture makes it obvious when the vessel is on-course, off-course or about to head off-course. A quick glance at the highway screen is all it takes to assess the situation. That is one advantage of this screen.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setup, a user can define exactly what parameters he or she want on this display. For example, the user may prefer the data</a:t>
            </a:r>
            <a:r>
              <a:rPr lang="en-US" baseline="0" dirty="0" smtClean="0"/>
              <a:t> field that is showing altitude to show something else that is more valuable to the mariner!</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GPS units</a:t>
            </a:r>
            <a:r>
              <a:rPr lang="en-US" baseline="0" dirty="0" smtClean="0"/>
              <a:t> also have tide and current tables in their internal database.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that the single display allows one to see many different sets of data.</a:t>
            </a:r>
          </a:p>
          <a:p>
            <a:endParaRPr lang="en-US" baseline="0" dirty="0" smtClean="0"/>
          </a:p>
          <a:p>
            <a:r>
              <a:rPr lang="en-US" baseline="0" dirty="0" smtClean="0"/>
              <a:t>The Menu screen is an important one. Some GPS units have a dedicated push button to get to the Menu screen.</a:t>
            </a:r>
          </a:p>
          <a:p>
            <a:endParaRPr lang="en-US" baseline="0" dirty="0" smtClean="0"/>
          </a:p>
          <a:p>
            <a:r>
              <a:rPr lang="en-US" baseline="0" dirty="0" smtClean="0"/>
              <a:t>Shown are menu screens for several different types of GPS devices. The top screen is associated with a touch-screen GPS. For the other two screens, the cursor control is used for menu selection.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Menu</a:t>
            </a:r>
            <a:r>
              <a:rPr lang="en-US" baseline="0" dirty="0" smtClean="0"/>
              <a:t> screen is an important one. Typical choices include Setup, Navigation, Locate and Screens.</a:t>
            </a:r>
          </a:p>
          <a:p>
            <a:r>
              <a:rPr lang="en-US" baseline="0" dirty="0" smtClean="0"/>
              <a:t/>
            </a:r>
            <a:br>
              <a:rPr lang="en-US" baseline="0" dirty="0" smtClean="0"/>
            </a:br>
            <a:r>
              <a:rPr lang="en-US" baseline="0" dirty="0" smtClean="0"/>
              <a:t>Upon first use, it is important to go to the Setup menu and establish the required parameters of use. </a:t>
            </a:r>
          </a:p>
          <a:p>
            <a:endParaRPr lang="en-US" baseline="0" dirty="0" smtClean="0"/>
          </a:p>
          <a:p>
            <a:r>
              <a:rPr lang="en-US" baseline="0" dirty="0" smtClean="0"/>
              <a:t>Describe what each of the Setup choices do.</a:t>
            </a:r>
          </a:p>
          <a:p>
            <a:endParaRPr lang="en-US" baseline="0" dirty="0" smtClean="0"/>
          </a:p>
          <a:p>
            <a:r>
              <a:rPr lang="en-US" baseline="0" dirty="0" smtClean="0"/>
              <a:t>Discuss Simulation mode and the advantages of using it. One can practice in the comfort of one’s home without the need to have GPS satellite-lock.</a:t>
            </a:r>
          </a:p>
          <a:p>
            <a:endParaRPr lang="en-US" baseline="0" dirty="0" smtClean="0"/>
          </a:p>
          <a:p>
            <a:r>
              <a:rPr lang="en-US" baseline="0" dirty="0" smtClean="0"/>
              <a:t>If one uses the simulator mode it is imperative that they switch back to navigation mode before using the GPS for actual navigation.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Navigation menu is a very important</a:t>
            </a:r>
            <a:r>
              <a:rPr lang="en-US" baseline="0" dirty="0" smtClean="0"/>
              <a:t> one. This is where waypoints and routes are entered and managed.</a:t>
            </a:r>
          </a:p>
          <a:p>
            <a:endParaRPr lang="en-US" baseline="0" dirty="0" smtClean="0"/>
          </a:p>
          <a:p>
            <a:r>
              <a:rPr lang="en-US" baseline="0" dirty="0" smtClean="0"/>
              <a:t>Discuss the remainder of the menu list.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Now we will learn how</a:t>
            </a:r>
            <a:r>
              <a:rPr lang="en-US" baseline="0" dirty="0" smtClean="0"/>
              <a:t> to use the GPS for navigation.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 </a:t>
            </a:r>
            <a:r>
              <a:rPr lang="en-US" sz="1200" kern="1200" dirty="0" smtClean="0">
                <a:solidFill>
                  <a:schemeClr val="tx1"/>
                </a:solidFill>
                <a:effectLst/>
                <a:latin typeface="Gill Sans" charset="0"/>
                <a:ea typeface="+mn-ea"/>
                <a:cs typeface="+mn-cs"/>
              </a:rPr>
              <a:t>This is a setup for the next slide</a:t>
            </a:r>
          </a:p>
          <a:p>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 what a waypoint</a:t>
            </a:r>
            <a:r>
              <a:rPr lang="en-US" baseline="0" dirty="0" smtClean="0"/>
              <a:t> is. We first discussed waypoints during the charting exercises.</a:t>
            </a:r>
          </a:p>
          <a:p>
            <a:endParaRPr lang="en-US" baseline="0" dirty="0" smtClean="0"/>
          </a:p>
          <a:p>
            <a:r>
              <a:rPr lang="en-US" baseline="0" dirty="0" smtClean="0"/>
              <a:t>Devices with charting capability will have lots of pre-entered waypoints representing aids to navigation (buoys, fixed aids, etc.).</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Lower-end GPS devices will have a more limited set</a:t>
            </a:r>
            <a:r>
              <a:rPr lang="en-US" baseline="0" dirty="0" smtClean="0"/>
              <a:t> of entry methods that high-end units with chart plotting capability.</a:t>
            </a:r>
          </a:p>
          <a:p>
            <a:endParaRPr lang="en-US" baseline="0" dirty="0" smtClean="0"/>
          </a:p>
          <a:p>
            <a:r>
              <a:rPr lang="en-US" baseline="0" dirty="0" smtClean="0"/>
              <a:t>Some mariners use computer assisted mapping systems to define waypoints which they then download to a portable GPS. They take the portable GPS to the boat with needed waypoints already entered.</a:t>
            </a:r>
          </a:p>
          <a:p>
            <a:endParaRPr lang="en-US" baseline="0" dirty="0" smtClean="0"/>
          </a:p>
          <a:p>
            <a:r>
              <a:rPr lang="en-US" baseline="0" dirty="0" smtClean="0"/>
              <a:t>Only the last method, direct entry, requires longitude and latitude values to be provided by the user. It is the only method that requires the used of a paper chart and plotting tools and skills!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488B1A68-24A4-40AF-B15F-08C6BFF4F995}" type="slidenum">
              <a:rPr lang="en-US" smtClean="0"/>
              <a:pPr/>
              <a:t>82</a:t>
            </a:fld>
            <a:endParaRPr lang="en-US" dirty="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dirty="0" smtClean="0"/>
              <a:t>To MARK the Waypoint on the water, press the MARK button (on some models, this is the same as the ENTER button as shown).</a:t>
            </a:r>
          </a:p>
          <a:p>
            <a:pPr eaLnBrk="1" hangingPunct="1"/>
            <a:endParaRPr lang="en-US" dirty="0" smtClean="0"/>
          </a:p>
          <a:p>
            <a:pPr eaLnBrk="1" hangingPunct="1"/>
            <a:r>
              <a:rPr lang="en-US" dirty="0" smtClean="0"/>
              <a:t>This brings up the New Waypoint Screen as shown with a number assigned and the coordinates already entered.</a:t>
            </a:r>
          </a:p>
          <a:p>
            <a:pPr eaLnBrk="1" hangingPunct="1"/>
            <a:endParaRPr lang="en-US" dirty="0" smtClean="0"/>
          </a:p>
          <a:p>
            <a:pPr eaLnBrk="1" hangingPunct="1"/>
            <a:r>
              <a:rPr lang="en-US" dirty="0" smtClean="0"/>
              <a:t>To accept this, simply press ENTER.</a:t>
            </a:r>
          </a:p>
          <a:p>
            <a:pPr eaLnBrk="1" hangingPunct="1"/>
            <a:endParaRPr lang="en-US" dirty="0" smtClean="0"/>
          </a:p>
          <a:p>
            <a:pPr eaLnBrk="1" hangingPunct="1"/>
            <a:r>
              <a:rPr lang="en-US" dirty="0" smtClean="0"/>
              <a:t>This is a very easy way</a:t>
            </a:r>
            <a:r>
              <a:rPr lang="en-US" baseline="0" dirty="0" smtClean="0"/>
              <a:t> to enter waypoints for future use when out on the water is good weather.</a:t>
            </a:r>
          </a:p>
          <a:p>
            <a:pPr eaLnBrk="1" hangingPunct="1"/>
            <a:endParaRPr lang="en-US" baseline="0" dirty="0" smtClean="0"/>
          </a:p>
          <a:p>
            <a:pPr eaLnBrk="1" hangingPunct="1"/>
            <a:r>
              <a:rPr lang="en-US" baseline="0" dirty="0" smtClean="0"/>
              <a:t>If someone falls overboard, hitting the Mark key immediately records the position of the MOB which can then be used to navigate back to the person. Some GPS devices have a separate MOB key that is used specifically for man overboard; it immediately brings the device into the navigation mode to the MOB waypoint.</a:t>
            </a:r>
            <a:endParaRPr lang="en-US" dirty="0" smtClean="0"/>
          </a:p>
          <a:p>
            <a:pPr eaLnBrk="1" hangingPunct="1"/>
            <a:endParaRPr lang="en-US" dirty="0" smtClean="0"/>
          </a:p>
          <a:p>
            <a:pPr eaLnBrk="1" hangingPunct="1"/>
            <a:endParaRPr lang="en-US" b="1"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process of selecting waypoints from an</a:t>
            </a:r>
            <a:r>
              <a:rPr lang="en-US" baseline="0" dirty="0" smtClean="0"/>
              <a:t> internal list.</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Units with touch-screen</a:t>
            </a:r>
            <a:r>
              <a:rPr lang="en-US" baseline="0" dirty="0" smtClean="0"/>
              <a:t> capability are very easy to use to define waypoints. Just touch where you want a waypoint. It is easy to see from the chart where navigatable waters are and thus where to locate a waypoint. </a:t>
            </a:r>
          </a:p>
          <a:p>
            <a:endParaRPr lang="en-US" baseline="0" dirty="0" smtClean="0"/>
          </a:p>
          <a:p>
            <a:r>
              <a:rPr lang="en-US" baseline="0" dirty="0" smtClean="0"/>
              <a:t>In the photo above you can see that a route is being defined. A route is a collection of sequential waypoints. We will discuss routes in more detail in a few minutes.</a:t>
            </a:r>
          </a:p>
          <a:p>
            <a:endParaRPr lang="en-US" baseline="0" dirty="0" smtClean="0"/>
          </a:p>
          <a:p>
            <a:r>
              <a:rPr lang="en-US" baseline="0" dirty="0" smtClean="0"/>
              <a:t>Note that this navigator has chosen waypoints near the green buoys but not directly at the buoys. In bad weather you would like to have waypoints near navigation aids but not directly at the aid. In very poor visibility, selection of the actual aid as a waypoint may result in a collision! That is how accurate GPS is!</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26EBD68E-ABBE-4287-B158-E2DFE1C69B1D}" type="slidenum">
              <a:rPr lang="en-US" smtClean="0"/>
              <a:pPr/>
              <a:t>85</a:t>
            </a:fld>
            <a:endParaRPr lang="en-US" dirty="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r>
              <a:rPr lang="en-US" sz="1200" kern="1200" dirty="0" smtClean="0">
                <a:solidFill>
                  <a:schemeClr val="tx1"/>
                </a:solidFill>
                <a:effectLst/>
                <a:latin typeface="Gill Sans" charset="0"/>
                <a:ea typeface="+mn-ea"/>
                <a:cs typeface="+mn-cs"/>
              </a:rPr>
              <a:t>Input option – Scroll the cursor on the Map Screen.</a:t>
            </a:r>
          </a:p>
          <a:p>
            <a:r>
              <a:rPr lang="en-US" sz="1200" kern="1200" dirty="0" smtClean="0">
                <a:solidFill>
                  <a:schemeClr val="tx1"/>
                </a:solidFill>
                <a:effectLst/>
                <a:latin typeface="Gill Sans" charset="0"/>
                <a:ea typeface="+mn-ea"/>
                <a:cs typeface="+mn-cs"/>
              </a:rPr>
              <a:t>On most GPS models, the coordinates of the Cursor position are displayed on the screen.</a:t>
            </a:r>
          </a:p>
          <a:p>
            <a:r>
              <a:rPr lang="en-US" sz="1200" kern="1200" dirty="0" smtClean="0">
                <a:solidFill>
                  <a:schemeClr val="tx1"/>
                </a:solidFill>
                <a:effectLst/>
                <a:latin typeface="Gill Sans" charset="0"/>
                <a:ea typeface="+mn-ea"/>
                <a:cs typeface="+mn-cs"/>
              </a:rPr>
              <a:t>Scroll until the desired coordinates or desired Navigation aid is highlighted.</a:t>
            </a:r>
          </a:p>
          <a:p>
            <a:r>
              <a:rPr lang="en-US" sz="1200" kern="1200" dirty="0" smtClean="0">
                <a:solidFill>
                  <a:schemeClr val="tx1"/>
                </a:solidFill>
                <a:effectLst/>
                <a:latin typeface="Gill Sans" charset="0"/>
                <a:ea typeface="+mn-ea"/>
                <a:cs typeface="+mn-cs"/>
              </a:rPr>
              <a:t>Mark this location as a waypoint.</a:t>
            </a:r>
          </a:p>
          <a:p>
            <a:pPr eaLnBrk="1" hangingPunct="1"/>
            <a:endParaRPr lang="en-US" dirty="0" smtClean="0"/>
          </a:p>
          <a:p>
            <a:pPr eaLnBrk="1" hangingPunct="1"/>
            <a:endParaRPr lang="en-US" b="1"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741">
              <a:spcBef>
                <a:spcPct val="30000"/>
              </a:spcBef>
              <a:defRPr/>
            </a:pPr>
            <a:r>
              <a:rPr lang="en-US" baseline="0" dirty="0" smtClean="0"/>
              <a:t>Some mariners use computer assisted mapping systems to define waypoints which they then download to a portable GPS. They take the portable GPS to the boat with needed waypoints already entered.</a:t>
            </a:r>
            <a:endParaRPr lang="en-US" dirty="0" smtClean="0"/>
          </a:p>
          <a:p>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536B3771-ABC6-4BE9-A402-D8D4EC91F194}" type="slidenum">
              <a:rPr lang="en-US" smtClean="0"/>
              <a:pPr/>
              <a:t>87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dirty="0" smtClean="0"/>
              <a:t>Waypoint Coordinates might be entered as follows:</a:t>
            </a:r>
          </a:p>
          <a:p>
            <a:pPr eaLnBrk="1" hangingPunct="1"/>
            <a:endParaRPr lang="en-US" dirty="0" smtClean="0"/>
          </a:p>
          <a:p>
            <a:pPr eaLnBrk="1" hangingPunct="1"/>
            <a:r>
              <a:rPr lang="en-US" dirty="0" smtClean="0"/>
              <a:t>Take student through the process. Point out each GPS is a little different. Read your GPS manual</a:t>
            </a:r>
            <a:r>
              <a:rPr lang="en-US" baseline="0" dirty="0" smtClean="0"/>
              <a:t> for the correct method for your set and practice, practice, practice before depending upon your GPS on-the-water.</a:t>
            </a:r>
            <a:endParaRPr lang="en-US" dirty="0" smtClean="0"/>
          </a:p>
          <a:p>
            <a:pPr eaLnBrk="1" hangingPunct="1"/>
            <a:endParaRPr lang="en-US" b="1"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1CD4EC5E-A677-469C-A6F8-DC2FE251C0A8}" type="slidenum">
              <a:rPr lang="en-US" smtClean="0"/>
              <a:pPr/>
              <a:t>88</a:t>
            </a:fld>
            <a:endParaRPr lang="en-US"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r>
              <a:rPr lang="en-US" b="0" dirty="0" smtClean="0"/>
              <a:t>Entering a number with one digit</a:t>
            </a:r>
            <a:r>
              <a:rPr lang="en-US" b="0" baseline="0" dirty="0" smtClean="0"/>
              <a:t> in error can result in a serious navigational mistake. It is not the big errors that will get you. They tend to be obvious (1000 miles to go to the next waypoint)! The smaller errors of a few hundred feet can put you outside the channel and up on the rocks! That is why the higher-end GPS units have real value. With a color chart plotter it is often obvious when waypoint entries are incorrect because it is easy to see that the waypoint is out of the channel. One avoided grounding will easily pay for a more expensive GPS that has color chart plotting capability.</a:t>
            </a:r>
          </a:p>
          <a:p>
            <a:pPr eaLnBrk="1" hangingPunct="1"/>
            <a:endParaRPr lang="en-US" b="0" baseline="0" dirty="0" smtClean="0"/>
          </a:p>
          <a:p>
            <a:pPr eaLnBrk="1" hangingPunct="1"/>
            <a:r>
              <a:rPr lang="en-US" b="0" baseline="0" dirty="0" smtClean="0"/>
              <a:t>Using an Aid to Navigation may result in a collision. Select a waypoint nearby the aid.</a:t>
            </a:r>
            <a:endParaRPr lang="en-US" b="0" dirty="0" smtClean="0"/>
          </a:p>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GPS</a:t>
            </a:r>
            <a:r>
              <a:rPr lang="en-US" baseline="0" dirty="0" smtClean="0"/>
              <a:t> devices provide different ways to annotate waypoint information. For some devices, only the name can be changed. For others, it is possible to select unique symbols for the specific waypoint when it is displayed on the map screen as well as to enter descriptive text. Even a keyboard might be provided to make it easier to enter the text and numerical values.</a:t>
            </a:r>
          </a:p>
          <a:p>
            <a:endParaRPr lang="en-US" baseline="0" dirty="0" smtClean="0"/>
          </a:p>
          <a:p>
            <a:r>
              <a:rPr lang="en-US" baseline="0" dirty="0" smtClean="0"/>
              <a:t>Higher-end units tend to be more user-friendly!</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1D02324E-1B02-4BAC-AC7F-B57003F53CEA}" type="slidenum">
              <a:rPr lang="en-US" smtClean="0"/>
              <a:pPr/>
              <a:t>9</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sz="1200" kern="1200" dirty="0" smtClean="0">
                <a:solidFill>
                  <a:schemeClr val="tx1"/>
                </a:solidFill>
                <a:effectLst/>
                <a:latin typeface="Gill Sans" charset="0"/>
                <a:ea typeface="+mn-ea"/>
                <a:cs typeface="+mn-cs"/>
              </a:rPr>
              <a:t>GPS is a satellite-based system. A constellation of satellites orbit the Earth. Each satellite completes an orbit every 12 hours. As a result they move across the sky slowly as viewed by an observer on the Earth.  The constellation, of in-orbit satellites, provides a number of satellites in view at virtually every place on Earth.   Three satellites must be in view at the same time to provide a position. There are 	typically 30 satellites in orbit of which 24 are active. The others are spares.</a:t>
            </a:r>
          </a:p>
          <a:p>
            <a:pPr eaLnBrk="1" hangingPunct="1"/>
            <a:endParaRPr lang="en-US" b="1"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discuss how to navigate to a waypoint.</a:t>
            </a:r>
          </a:p>
          <a:p>
            <a:endParaRPr lang="en-US" dirty="0" smtClean="0"/>
          </a:p>
          <a:p>
            <a:r>
              <a:rPr lang="en-US" dirty="0" smtClean="0"/>
              <a:t>Use the navigation screen that works best for you. Many</a:t>
            </a:r>
            <a:r>
              <a:rPr lang="en-US" baseline="0" dirty="0" smtClean="0"/>
              <a:t> people like the highway screen as it is obvious when you get off course. Others much prefer to show a chart so that they can see what is around them. The chart screen will show the desired course and where the vessel is at all times. Numerical data is also placed on the chart screen that tells what course to follow to stay on course, or if off course, how to get back on-course.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the process getting to and arriving at a waypoint with the highway screen as an example.</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the path of the go-to waypoint for hazards to navigation. Do it on a paper</a:t>
            </a:r>
            <a:r>
              <a:rPr lang="en-US" baseline="0" dirty="0" smtClean="0"/>
              <a:t> chart or if you have a chart-plotter, it can be done directly. However, a paper chart is the safest way to do it.</a:t>
            </a:r>
          </a:p>
          <a:p>
            <a:endParaRPr lang="en-US" baseline="0" dirty="0" smtClean="0"/>
          </a:p>
          <a:p>
            <a:r>
              <a:rPr lang="en-US" baseline="0" dirty="0" smtClean="0"/>
              <a:t>In this case, going directly to the “go-to” waypoint will likely result in a grounding.</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a:t>
            </a:r>
            <a:r>
              <a:rPr lang="en-US" baseline="0" dirty="0" smtClean="0"/>
              <a:t> is to add another waypoint. You can then “go-to” the first waypoint and then when you get there, “go-to” the original destination waypoint.</a:t>
            </a:r>
          </a:p>
          <a:p>
            <a:endParaRPr lang="en-US" baseline="0" dirty="0" smtClean="0"/>
          </a:p>
          <a:p>
            <a:r>
              <a:rPr lang="en-US" baseline="0" dirty="0" smtClean="0"/>
              <a:t>This will work, but there is a better way.</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3B85FAC3-749A-4879-9404-059D4CBB6CD7}" type="slidenum">
              <a:rPr lang="en-US" smtClean="0"/>
              <a:pPr/>
              <a:t>94</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A route is</a:t>
            </a:r>
            <a:r>
              <a:rPr lang="en-US" baseline="0" dirty="0" smtClean="0"/>
              <a:t> much more useful than a single waypoint. Otherwise, every time you arrive at a waypoint, you have to spend time selecting and activating the next waypoint. Usually, you are maneuvering the vessel when you reach a waypoint and that is no time to have you attention diverted to entering information in the GPS. Setting up a route in advance allows the GPS to automatically sequence to the next waypoint.</a:t>
            </a:r>
            <a:endParaRPr lang="en-US" dirty="0" smtClean="0"/>
          </a:p>
          <a:p>
            <a:pPr eaLnBrk="1" hangingPunct="1"/>
            <a:endParaRPr lang="en-US" b="1"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03E5F101-75B5-44DA-858B-3D01217A5A6D}" type="slidenum">
              <a:rPr lang="en-US" smtClean="0"/>
              <a:pPr/>
              <a:t>95</a:t>
            </a:fld>
            <a:endParaRPr lang="en-US" dirty="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dirty="0" smtClean="0"/>
              <a:t>The GPS can record a sequence of stored waypoints at a Route.</a:t>
            </a:r>
          </a:p>
          <a:p>
            <a:pPr eaLnBrk="1" hangingPunct="1"/>
            <a:endParaRPr lang="en-US" dirty="0" smtClean="0"/>
          </a:p>
          <a:p>
            <a:pPr eaLnBrk="1" hangingPunct="1"/>
            <a:r>
              <a:rPr lang="en-US" dirty="0" smtClean="0"/>
              <a:t>Routes have names, and can be activated in either direction.</a:t>
            </a:r>
          </a:p>
          <a:p>
            <a:pPr eaLnBrk="1" hangingPunct="1"/>
            <a:endParaRPr lang="en-US" b="1"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methods.</a:t>
            </a:r>
          </a:p>
          <a:p>
            <a:endParaRPr lang="en-US" dirty="0" smtClean="0"/>
          </a:p>
          <a:p>
            <a:r>
              <a:rPr lang="en-US" dirty="0" smtClean="0"/>
              <a:t>Let’s look</a:t>
            </a:r>
            <a:r>
              <a:rPr lang="en-US" baseline="0" dirty="0" smtClean="0"/>
              <a:t> at manual entry in more detail.</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E6A2559E-71EA-45DF-9FAC-78186E7965A6}" type="slidenum">
              <a:rPr lang="en-US" smtClean="0"/>
              <a:pPr/>
              <a:t>97</a:t>
            </a:fld>
            <a:endParaRPr lang="en-US" dirty="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dirty="0" smtClean="0"/>
              <a:t>The Route Definition Page is accessed via the Main Menu on most GPS models.</a:t>
            </a:r>
          </a:p>
          <a:p>
            <a:pPr eaLnBrk="1" hangingPunct="1"/>
            <a:r>
              <a:rPr lang="en-US" dirty="0" smtClean="0"/>
              <a:t>This screen has a name (generally, the name will be created automatically using the names of the first and last waypoints in the list</a:t>
            </a:r>
            <a:r>
              <a:rPr lang="en-US" baseline="0" dirty="0" smtClean="0"/>
              <a:t> although the user can change the name.</a:t>
            </a:r>
            <a:endParaRPr lang="en-US" dirty="0" smtClean="0"/>
          </a:p>
          <a:p>
            <a:pPr eaLnBrk="1" hangingPunct="1"/>
            <a:r>
              <a:rPr lang="en-US" dirty="0" smtClean="0"/>
              <a:t>The first waypoint is entered by scrolling the highlight down to the top blank WPT field and pressing ENTER.  Now you can scroll the characters.  As you enter the first character, the first waypoint on the waypoint list starting with that character will appear in the field.  As you enter the second character, the top waypoint with those first two characters appears. Continue the process until the exact waypoint name that you want is displayed.  Then press ENTER to accept.</a:t>
            </a:r>
          </a:p>
          <a:p>
            <a:pPr eaLnBrk="1" hangingPunct="1"/>
            <a:r>
              <a:rPr lang="en-US" dirty="0" smtClean="0"/>
              <a:t>Scroll to the next WPT field below the top one. Do the same thing.  Repeat until all the points are entered.</a:t>
            </a:r>
          </a:p>
          <a:p>
            <a:pPr eaLnBrk="1" hangingPunct="1"/>
            <a:r>
              <a:rPr lang="en-US" dirty="0" smtClean="0"/>
              <a:t>The GPS will compute the Course  and Distance between each of the waypoints in the Route, corresponding to each leg of the route.  It also will compute the total trip distance.</a:t>
            </a:r>
          </a:p>
          <a:p>
            <a:pPr eaLnBrk="1" hangingPunct="1"/>
            <a:r>
              <a:rPr lang="en-US" dirty="0" smtClean="0"/>
              <a:t>Once entered, you can Activate the Route for navigation, or Invert it to navigate the opposite sequence to return.</a:t>
            </a:r>
          </a:p>
          <a:p>
            <a:pPr eaLnBrk="1" hangingPunct="1"/>
            <a:endParaRPr lang="en-US" b="1"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xfrm>
            <a:off x="4144298" y="9119839"/>
            <a:ext cx="3169264" cy="479736"/>
          </a:xfrm>
          <a:prstGeom prst="rect">
            <a:avLst/>
          </a:prstGeom>
          <a:noFill/>
        </p:spPr>
        <p:txBody>
          <a:bodyPr lIns="93974" tIns="46987" rIns="93974" bIns="46987"/>
          <a:lstStyle/>
          <a:p>
            <a:fld id="{EFD2FF12-97BE-44B2-8255-108B2DE2C855}" type="slidenum">
              <a:rPr lang="en-US" smtClean="0"/>
              <a:pPr/>
              <a:t>98</a:t>
            </a:fld>
            <a:endParaRPr lang="en-US" dirty="0" smtClean="0"/>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Introductory Slide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741">
              <a:spcBef>
                <a:spcPct val="30000"/>
              </a:spcBef>
              <a:defRPr/>
            </a:pPr>
            <a:r>
              <a:rPr lang="en-US" sz="1200" kern="1200" dirty="0" smtClean="0">
                <a:solidFill>
                  <a:schemeClr val="tx1"/>
                </a:solidFill>
                <a:effectLst/>
                <a:latin typeface="Gill Sans" charset="0"/>
                <a:ea typeface="+mn-ea"/>
                <a:cs typeface="+mn-cs"/>
              </a:rPr>
              <a:t>Explain what each means.  All these terms will be used in discussing or explaining navigation</a:t>
            </a:r>
            <a:endParaRPr lang="en-US" dirty="0"/>
          </a:p>
        </p:txBody>
      </p:sp>
      <p:sp>
        <p:nvSpPr>
          <p:cNvPr id="4" name="Slide Number Placeholder 3"/>
          <p:cNvSpPr>
            <a:spLocks noGrp="1"/>
          </p:cNvSpPr>
          <p:nvPr>
            <p:ph type="sldNum" sz="quarter" idx="10"/>
          </p:nvPr>
        </p:nvSpPr>
        <p:spPr>
          <a:xfrm>
            <a:off x="4144298" y="9119839"/>
            <a:ext cx="3169264" cy="479736"/>
          </a:xfrm>
          <a:prstGeom prst="rect">
            <a:avLst/>
          </a:prstGeom>
        </p:spPr>
        <p:txBody>
          <a:bodyPr lIns="93974" tIns="46987" rIns="93974" bIns="46987"/>
          <a:lstStyle/>
          <a:p>
            <a:pPr>
              <a:defRPr/>
            </a:pPr>
            <a:fld id="{9F7988C0-D1F5-47C9-999C-10FA19ACE25F}" type="slidenum">
              <a:rPr lang="en-US" smtClean="0"/>
              <a:pPr>
                <a:defRPr/>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gaux.org/"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27102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5293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174625"/>
            <a:ext cx="1447800" cy="6683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200" y="174625"/>
            <a:ext cx="4191000" cy="6683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52908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17024176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5"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6"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14221681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5"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6"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15847003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6"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7"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402591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8"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9"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33222895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4"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5"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12361258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3"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4"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21624473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6"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7"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32996244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70155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6"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7"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41694417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5"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6"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36814751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5"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6" name="Picture 3">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extLst>
      <p:ext uri="{BB962C8B-B14F-4D97-AF65-F5344CB8AC3E}">
        <p14:creationId xmlns:p14="http://schemas.microsoft.com/office/powerpoint/2010/main" val="28243137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11159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0" y="3178175"/>
            <a:ext cx="2209800" cy="367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05600" y="3178175"/>
            <a:ext cx="2209800" cy="367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54255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1334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05461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9276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02630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4712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gaux.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124200" y="174625"/>
            <a:ext cx="5715000" cy="300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Verdana" charset="0"/>
              </a:rPr>
              <a:t>Click to edit Master title style</a:t>
            </a:r>
          </a:p>
        </p:txBody>
      </p:sp>
      <p:sp>
        <p:nvSpPr>
          <p:cNvPr id="1027" name="Rectangle 2"/>
          <p:cNvSpPr>
            <a:spLocks noGrp="1" noChangeArrowheads="1"/>
          </p:cNvSpPr>
          <p:nvPr>
            <p:ph type="body" idx="1"/>
          </p:nvPr>
        </p:nvSpPr>
        <p:spPr bwMode="auto">
          <a:xfrm>
            <a:off x="4343400" y="3178175"/>
            <a:ext cx="4572000" cy="367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Verdana"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4" name="Rectangle 1"/>
          <p:cNvSpPr>
            <a:spLocks/>
          </p:cNvSpPr>
          <p:nvPr userDrawn="1"/>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5" name="Rectangle 2"/>
          <p:cNvSpPr>
            <a:spLocks/>
          </p:cNvSpPr>
          <p:nvPr userDrawn="1"/>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6" name="Picture 3">
            <a:hlinkClick r:id="rId13"/>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263559" y="6629400"/>
            <a:ext cx="4884671" cy="230832"/>
          </a:xfrm>
          <a:prstGeom prst="rect">
            <a:avLst/>
          </a:prstGeom>
          <a:noFill/>
          <a:ln w="9525">
            <a:noFill/>
            <a:miter lim="800000"/>
            <a:headEnd/>
            <a:tailEnd/>
          </a:ln>
          <a:effectLst/>
        </p:spPr>
        <p:txBody>
          <a:bodyPr wrap="none">
            <a:spAutoFit/>
          </a:bodyPr>
          <a:lstStyle/>
          <a:p>
            <a:pPr>
              <a:defRPr/>
            </a:pPr>
            <a:r>
              <a:rPr lang="en-US" sz="900" dirty="0">
                <a:solidFill>
                  <a:srgbClr val="000066"/>
                </a:solidFill>
                <a:ea typeface="Times New Roman" charset="0"/>
                <a:cs typeface="Times New Roman" charset="0"/>
              </a:rPr>
              <a:t> </a:t>
            </a:r>
            <a:r>
              <a:rPr lang="en-US" sz="900" dirty="0" smtClean="0">
                <a:solidFill>
                  <a:srgbClr val="000066"/>
                </a:solidFill>
                <a:ea typeface="Times New Roman" charset="0"/>
                <a:cs typeface="Times New Roman" charset="0"/>
              </a:rPr>
              <a:t>2013GlobalPositioningSystem       </a:t>
            </a:r>
            <a:r>
              <a:rPr lang="en-US" sz="900" dirty="0">
                <a:solidFill>
                  <a:srgbClr val="000066"/>
                </a:solidFill>
                <a:ea typeface="Times New Roman" charset="0"/>
                <a:cs typeface="Times New Roman" charset="0"/>
              </a:rPr>
              <a:t>Copyright </a:t>
            </a:r>
            <a:r>
              <a:rPr lang="en-US" sz="900" dirty="0" smtClean="0">
                <a:solidFill>
                  <a:srgbClr val="000066"/>
                </a:solidFill>
                <a:ea typeface="Times New Roman" charset="0"/>
                <a:cs typeface="Times New Roman" charset="0"/>
              </a:rPr>
              <a:t>2013 </a:t>
            </a:r>
            <a:r>
              <a:rPr lang="en-US" sz="900" dirty="0">
                <a:solidFill>
                  <a:srgbClr val="000066"/>
                </a:solidFill>
                <a:ea typeface="Times New Roman" charset="0"/>
                <a:cs typeface="Times New Roman" charset="0"/>
              </a:rPr>
              <a:t>Coast Guard Auxiliary Association, Inc.</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ftr="0" dt="0"/>
  <p:txStyles>
    <p:titleStyle>
      <a:lvl1pPr algn="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Verdana" charset="0"/>
        </a:defRPr>
      </a:lvl1pPr>
      <a:lvl2pPr algn="r" rtl="0" eaLnBrk="0" fontAlgn="base" hangingPunct="0">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2pPr>
      <a:lvl3pPr algn="r" rtl="0" eaLnBrk="0" fontAlgn="base" hangingPunct="0">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3pPr>
      <a:lvl4pPr algn="r" rtl="0" eaLnBrk="0" fontAlgn="base" hangingPunct="0">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4pPr>
      <a:lvl5pPr algn="r" rtl="0" eaLnBrk="0" fontAlgn="base" hangingPunct="0">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5pPr>
      <a:lvl6pPr marL="457200" algn="r" rtl="0" fontAlgn="base">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6pPr>
      <a:lvl7pPr marL="914400" algn="r" rtl="0" fontAlgn="base">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7pPr>
      <a:lvl8pPr marL="1371600" algn="r" rtl="0" fontAlgn="base">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8pPr>
      <a:lvl9pPr marL="1828800" algn="r" rtl="0" fontAlgn="base">
        <a:spcBef>
          <a:spcPct val="0"/>
        </a:spcBef>
        <a:spcAft>
          <a:spcPct val="0"/>
        </a:spcAft>
        <a:defRPr sz="4400">
          <a:solidFill>
            <a:schemeClr val="tx1"/>
          </a:solidFill>
          <a:effectLst>
            <a:outerShdw blurRad="38100" dist="38100" dir="2700000" algn="tl">
              <a:srgbClr val="C0C0C0"/>
            </a:outerShdw>
          </a:effectLst>
          <a:latin typeface="Verdana" charset="0"/>
          <a:ea typeface="ヒラギノ角ゴ ProN W3" charset="0"/>
          <a:cs typeface="ヒラギノ角ゴ ProN W3" charset="0"/>
          <a:sym typeface="Verdana" charset="0"/>
        </a:defRPr>
      </a:lvl9pPr>
    </p:titleStyle>
    <p:bodyStyle>
      <a:lvl1pPr marL="342900" indent="-342900" algn="r" rtl="0" eaLnBrk="0" fontAlgn="base" hangingPunct="0">
        <a:spcBef>
          <a:spcPts val="400"/>
        </a:spcBef>
        <a:spcAft>
          <a:spcPct val="0"/>
        </a:spcAft>
        <a:defRPr sz="1600">
          <a:solidFill>
            <a:srgbClr val="FFFFFF"/>
          </a:solidFill>
          <a:latin typeface="+mn-lt"/>
          <a:ea typeface="+mn-ea"/>
          <a:cs typeface="+mn-cs"/>
          <a:sym typeface="Verdana" charset="0"/>
        </a:defRPr>
      </a:lvl1pPr>
      <a:lvl2pPr marL="704850" indent="-285750" algn="l" rtl="0" eaLnBrk="0" fontAlgn="base" hangingPunct="0">
        <a:spcBef>
          <a:spcPts val="700"/>
        </a:spcBef>
        <a:spcAft>
          <a:spcPct val="0"/>
        </a:spcAft>
        <a:buClr>
          <a:srgbClr val="35C9C2"/>
        </a:buClr>
        <a:buSzPct val="100000"/>
        <a:buFont typeface="Wingdings" charset="2"/>
        <a:buChar char="§"/>
        <a:defRPr sz="2800">
          <a:solidFill>
            <a:srgbClr val="000066"/>
          </a:solidFill>
          <a:latin typeface="Arial" charset="0"/>
          <a:ea typeface="+mn-ea"/>
          <a:cs typeface="+mn-cs"/>
          <a:sym typeface="Arial" charset="0"/>
        </a:defRPr>
      </a:lvl2pPr>
      <a:lvl3pPr marL="1104900" indent="-228600" algn="l" rtl="0" eaLnBrk="0" fontAlgn="base" hangingPunct="0">
        <a:spcBef>
          <a:spcPts val="600"/>
        </a:spcBef>
        <a:spcAft>
          <a:spcPct val="0"/>
        </a:spcAft>
        <a:buClr>
          <a:srgbClr val="19426B"/>
        </a:buClr>
        <a:buSzPct val="100000"/>
        <a:buFont typeface="Arial" charset="0"/>
        <a:buChar char="•"/>
        <a:defRPr sz="2400">
          <a:solidFill>
            <a:srgbClr val="000066"/>
          </a:solidFill>
          <a:latin typeface="Arial" charset="0"/>
          <a:ea typeface="+mn-ea"/>
          <a:cs typeface="+mn-cs"/>
          <a:sym typeface="Arial" charset="0"/>
        </a:defRPr>
      </a:lvl3pPr>
      <a:lvl4pPr marL="15621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4pPr>
      <a:lvl5pPr marL="20193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5pPr>
      <a:lvl6pPr marL="24765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6pPr>
      <a:lvl7pPr marL="29337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7pPr>
      <a:lvl8pPr marL="33909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8pPr>
      <a:lvl9pPr marL="38481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0" y="0"/>
            <a:ext cx="8001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Verdana" charset="0"/>
              </a:rPr>
              <a:t>Click to edit Master title style</a:t>
            </a:r>
          </a:p>
        </p:txBody>
      </p:sp>
      <p:sp>
        <p:nvSpPr>
          <p:cNvPr id="2051" name="Rectangle 2"/>
          <p:cNvSpPr>
            <a:spLocks noGrp="1" noChangeArrowheads="1"/>
          </p:cNvSpPr>
          <p:nvPr>
            <p:ph type="body" idx="1"/>
          </p:nvPr>
        </p:nvSpPr>
        <p:spPr bwMode="auto">
          <a:xfrm>
            <a:off x="457200" y="1219200"/>
            <a:ext cx="82296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Verdana"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p:titleStyle>
    <p:bodyStyle>
      <a:lvl1pPr marL="342900" indent="-342900" algn="l" rtl="0" eaLnBrk="0" fontAlgn="base" hangingPunct="0">
        <a:spcBef>
          <a:spcPts val="700"/>
        </a:spcBef>
        <a:spcAft>
          <a:spcPct val="0"/>
        </a:spcAft>
        <a:defRPr sz="2800">
          <a:solidFill>
            <a:srgbClr val="000066"/>
          </a:solidFill>
          <a:latin typeface="+mn-lt"/>
          <a:ea typeface="+mn-ea"/>
          <a:cs typeface="+mn-cs"/>
          <a:sym typeface="Verdana" charset="0"/>
        </a:defRPr>
      </a:lvl1pPr>
      <a:lvl2pPr marL="704850" indent="-285750" algn="l" rtl="0" eaLnBrk="0" fontAlgn="base" hangingPunct="0">
        <a:spcBef>
          <a:spcPts val="700"/>
        </a:spcBef>
        <a:spcAft>
          <a:spcPct val="0"/>
        </a:spcAft>
        <a:buClr>
          <a:srgbClr val="35C9C2"/>
        </a:buClr>
        <a:buSzPct val="100000"/>
        <a:buFont typeface="Wingdings" charset="2"/>
        <a:buChar char="§"/>
        <a:defRPr sz="2800">
          <a:solidFill>
            <a:srgbClr val="000066"/>
          </a:solidFill>
          <a:latin typeface="Arial" charset="0"/>
          <a:ea typeface="+mn-ea"/>
          <a:cs typeface="+mn-cs"/>
          <a:sym typeface="Arial" charset="0"/>
        </a:defRPr>
      </a:lvl2pPr>
      <a:lvl3pPr marL="1104900" indent="-228600" algn="l" rtl="0" eaLnBrk="0" fontAlgn="base" hangingPunct="0">
        <a:spcBef>
          <a:spcPts val="600"/>
        </a:spcBef>
        <a:spcAft>
          <a:spcPct val="0"/>
        </a:spcAft>
        <a:buClr>
          <a:srgbClr val="19426B"/>
        </a:buClr>
        <a:buSzPct val="100000"/>
        <a:buFont typeface="Arial" charset="0"/>
        <a:buChar char="•"/>
        <a:defRPr sz="2400">
          <a:solidFill>
            <a:srgbClr val="000066"/>
          </a:solidFill>
          <a:latin typeface="Arial" charset="0"/>
          <a:ea typeface="+mn-ea"/>
          <a:cs typeface="+mn-cs"/>
          <a:sym typeface="Arial" charset="0"/>
        </a:defRPr>
      </a:lvl3pPr>
      <a:lvl4pPr marL="15621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4pPr>
      <a:lvl5pPr marL="20193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5pPr>
      <a:lvl6pPr marL="24765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6pPr>
      <a:lvl7pPr marL="29337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7pPr>
      <a:lvl8pPr marL="33909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8pPr>
      <a:lvl9pPr marL="38481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107.xml"/><Relationship Id="rId1" Type="http://schemas.openxmlformats.org/officeDocument/2006/relationships/slideLayout" Target="../slideLayouts/slideLayout1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10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8.xml"/><Relationship Id="rId1" Type="http://schemas.openxmlformats.org/officeDocument/2006/relationships/slideLayout" Target="../slideLayouts/slideLayout17.xml"/><Relationship Id="rId4" Type="http://schemas.openxmlformats.org/officeDocument/2006/relationships/image" Target="../media/image92.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12.xml"/><Relationship Id="rId1" Type="http://schemas.openxmlformats.org/officeDocument/2006/relationships/slideLayout" Target="../slideLayouts/slideLayout17.xml"/><Relationship Id="rId4" Type="http://schemas.openxmlformats.org/officeDocument/2006/relationships/image" Target="../media/image94.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14.xml"/><Relationship Id="rId1" Type="http://schemas.openxmlformats.org/officeDocument/2006/relationships/slideLayout" Target="../slideLayouts/slideLayout18.xml"/><Relationship Id="rId4" Type="http://schemas.openxmlformats.org/officeDocument/2006/relationships/image" Target="../media/image96.jpeg"/></Relationships>
</file>

<file path=ppt/slides/_rels/slide11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15.xml"/><Relationship Id="rId1" Type="http://schemas.openxmlformats.org/officeDocument/2006/relationships/slideLayout" Target="../slideLayouts/slideLayout18.xml"/><Relationship Id="rId4" Type="http://schemas.openxmlformats.org/officeDocument/2006/relationships/image" Target="../media/image98.jpe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17.xml"/><Relationship Id="rId5" Type="http://schemas.openxmlformats.org/officeDocument/2006/relationships/image" Target="../media/image49.jpeg"/><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6.xml"/><Relationship Id="rId1" Type="http://schemas.openxmlformats.org/officeDocument/2006/relationships/slideLayout" Target="../slideLayouts/slideLayout18.xml"/><Relationship Id="rId5" Type="http://schemas.openxmlformats.org/officeDocument/2006/relationships/image" Target="../media/image64.jpeg"/><Relationship Id="rId4" Type="http://schemas.openxmlformats.org/officeDocument/2006/relationships/image" Target="../media/image63.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17.xml"/><Relationship Id="rId5" Type="http://schemas.openxmlformats.org/officeDocument/2006/relationships/image" Target="../media/image67.png"/><Relationship Id="rId4" Type="http://schemas.openxmlformats.org/officeDocument/2006/relationships/image" Target="../media/image66.png"/></Relationships>
</file>

<file path=ppt/slides/_rels/slide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17.xml"/><Relationship Id="rId4" Type="http://schemas.openxmlformats.org/officeDocument/2006/relationships/image" Target="../media/image71.jpeg"/></Relationships>
</file>

<file path=ppt/slides/_rels/slide8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p:cNvSpPr>
          <p:nvPr/>
        </p:nvSpPr>
        <p:spPr bwMode="auto">
          <a:xfrm>
            <a:off x="0" y="3141663"/>
            <a:ext cx="9156700" cy="431800"/>
          </a:xfrm>
          <a:prstGeom prst="rect">
            <a:avLst/>
          </a:prstGeom>
          <a:solidFill>
            <a:srgbClr val="19426B"/>
          </a:solidFill>
          <a:ln w="9525">
            <a:solidFill>
              <a:schemeClr val="tx1"/>
            </a:solidFill>
            <a:miter lim="800000"/>
            <a:headEnd/>
            <a:tailEnd/>
          </a:ln>
        </p:spPr>
        <p:txBody>
          <a:bodyPr wrap="none" lIns="0" tIns="0" rIns="0" bIns="0"/>
          <a:lstStyle/>
          <a:p>
            <a:endParaRPr lang="en-US"/>
          </a:p>
        </p:txBody>
      </p:sp>
      <p:sp>
        <p:nvSpPr>
          <p:cNvPr id="4104" name="Rectangle 8"/>
          <p:cNvSpPr>
            <a:spLocks/>
          </p:cNvSpPr>
          <p:nvPr/>
        </p:nvSpPr>
        <p:spPr bwMode="auto">
          <a:xfrm>
            <a:off x="304800" y="1066800"/>
            <a:ext cx="8686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nchor="ctr"/>
          <a:lstStyle/>
          <a:p>
            <a:pPr>
              <a:defRPr/>
            </a:pPr>
            <a:r>
              <a:rPr lang="en-US" sz="4400" dirty="0" smtClean="0">
                <a:solidFill>
                  <a:srgbClr val="000066"/>
                </a:solidFill>
                <a:effectLst>
                  <a:outerShdw blurRad="38100" dist="38100" dir="2700000" algn="tl">
                    <a:srgbClr val="C0C0C0"/>
                  </a:outerShdw>
                </a:effectLst>
                <a:latin typeface="Verdana Bold" charset="0"/>
                <a:ea typeface="Verdana Bold" charset="0"/>
                <a:cs typeface="Verdana Bold" charset="0"/>
                <a:sym typeface="Verdana Bold" charset="0"/>
              </a:rPr>
              <a:t>The Global Positioning System - GPS</a:t>
            </a:r>
            <a:endParaRPr lang="en-US" sz="4400" dirty="0">
              <a:solidFill>
                <a:srgbClr val="000066"/>
              </a:solidFill>
              <a:effectLst>
                <a:outerShdw blurRad="38100" dist="38100" dir="2700000" algn="tl">
                  <a:srgbClr val="C0C0C0"/>
                </a:outerShdw>
              </a:effectLst>
              <a:latin typeface="Verdana Bold" charset="0"/>
              <a:ea typeface="Verdana Bold" charset="0"/>
              <a:cs typeface="Verdana Bold" charset="0"/>
              <a:sym typeface="Verdana Bold" charset="0"/>
            </a:endParaRPr>
          </a:p>
        </p:txBody>
      </p:sp>
      <p:grpSp>
        <p:nvGrpSpPr>
          <p:cNvPr id="5" name="Group 4"/>
          <p:cNvGrpSpPr/>
          <p:nvPr/>
        </p:nvGrpSpPr>
        <p:grpSpPr>
          <a:xfrm>
            <a:off x="0" y="3429000"/>
            <a:ext cx="9156700" cy="3429000"/>
            <a:chOff x="0" y="3429000"/>
            <a:chExt cx="9156700" cy="3429000"/>
          </a:xfrm>
        </p:grpSpPr>
        <p:sp>
          <p:nvSpPr>
            <p:cNvPr id="3074" name="Rectangle 1"/>
            <p:cNvSpPr>
              <a:spLocks/>
            </p:cNvSpPr>
            <p:nvPr/>
          </p:nvSpPr>
          <p:spPr bwMode="auto">
            <a:xfrm>
              <a:off x="0" y="3500438"/>
              <a:ext cx="9156700" cy="33575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dirty="0"/>
            </a:p>
          </p:txBody>
        </p:sp>
        <p:sp>
          <p:nvSpPr>
            <p:cNvPr id="3075" name="Oval 2"/>
            <p:cNvSpPr>
              <a:spLocks/>
            </p:cNvSpPr>
            <p:nvPr/>
          </p:nvSpPr>
          <p:spPr bwMode="auto">
            <a:xfrm>
              <a:off x="1138237" y="4652169"/>
              <a:ext cx="3048000" cy="1647825"/>
            </a:xfrm>
            <a:prstGeom prst="ellipse">
              <a:avLst/>
            </a:prstGeom>
            <a:gradFill rotWithShape="0">
              <a:gsLst>
                <a:gs pos="0">
                  <a:srgbClr val="398AC7"/>
                </a:gs>
                <a:gs pos="100000">
                  <a:srgbClr val="1A3F5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80" name="Rectangle 7"/>
            <p:cNvSpPr>
              <a:spLocks/>
            </p:cNvSpPr>
            <p:nvPr/>
          </p:nvSpPr>
          <p:spPr bwMode="auto">
            <a:xfrm>
              <a:off x="4800600" y="5624513"/>
              <a:ext cx="4051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spcBef>
                  <a:spcPts val="213"/>
                </a:spcBef>
              </a:pPr>
              <a:r>
                <a:rPr lang="en-US" sz="900" dirty="0">
                  <a:solidFill>
                    <a:srgbClr val="FFFFFF"/>
                  </a:solidFill>
                  <a:latin typeface="Verdana" charset="0"/>
                  <a:ea typeface="Verdana" charset="0"/>
                  <a:cs typeface="Verdana" charset="0"/>
                  <a:sym typeface="Verdana" charset="0"/>
                </a:rPr>
                <a:t>Prepared by</a:t>
              </a:r>
              <a:endParaRPr lang="en-US" sz="1800" dirty="0">
                <a:solidFill>
                  <a:schemeClr val="tx1"/>
                </a:solidFill>
                <a:latin typeface="Arial" charset="0"/>
                <a:ea typeface="Lucida Grande" charset="0"/>
                <a:cs typeface="Lucida Grande" charset="0"/>
                <a:sym typeface="Arial" charset="0"/>
              </a:endParaRPr>
            </a:p>
            <a:p>
              <a:pPr>
                <a:spcBef>
                  <a:spcPts val="325"/>
                </a:spcBef>
              </a:pPr>
              <a:r>
                <a:rPr lang="en-US" sz="1400" dirty="0">
                  <a:solidFill>
                    <a:srgbClr val="FFFFFF"/>
                  </a:solidFill>
                  <a:latin typeface="Verdana" charset="0"/>
                  <a:ea typeface="Verdana" charset="0"/>
                  <a:cs typeface="Verdana" charset="0"/>
                  <a:sym typeface="Verdana" charset="0"/>
                </a:rPr>
                <a:t>United States Coast Guard Auxiliary </a:t>
              </a:r>
              <a:endParaRPr lang="en-US" sz="1800" dirty="0">
                <a:solidFill>
                  <a:schemeClr val="tx1"/>
                </a:solidFill>
                <a:latin typeface="Arial" charset="0"/>
                <a:ea typeface="Lucida Grande" charset="0"/>
                <a:cs typeface="Lucida Grande" charset="0"/>
                <a:sym typeface="Arial" charset="0"/>
              </a:endParaRPr>
            </a:p>
            <a:p>
              <a:pPr>
                <a:spcBef>
                  <a:spcPts val="325"/>
                </a:spcBef>
              </a:pPr>
              <a:r>
                <a:rPr lang="en-US" sz="1400" dirty="0">
                  <a:solidFill>
                    <a:srgbClr val="FFFFFF"/>
                  </a:solidFill>
                  <a:latin typeface="Verdana" charset="0"/>
                  <a:ea typeface="Verdana" charset="0"/>
                  <a:cs typeface="Verdana" charset="0"/>
                  <a:sym typeface="Verdana" charset="0"/>
                </a:rPr>
                <a:t>Education Department</a:t>
              </a:r>
            </a:p>
          </p:txBody>
        </p:sp>
        <p:grpSp>
          <p:nvGrpSpPr>
            <p:cNvPr id="2" name="Group 1"/>
            <p:cNvGrpSpPr/>
            <p:nvPr/>
          </p:nvGrpSpPr>
          <p:grpSpPr>
            <a:xfrm>
              <a:off x="838200" y="3429000"/>
              <a:ext cx="2674938" cy="2703513"/>
              <a:chOff x="838200" y="3429000"/>
              <a:chExt cx="2674938" cy="2703513"/>
            </a:xfrm>
          </p:grpSpPr>
          <p:sp>
            <p:nvSpPr>
              <p:cNvPr id="11" name="Oval 18"/>
              <p:cNvSpPr>
                <a:spLocks noChangeArrowheads="1"/>
              </p:cNvSpPr>
              <p:nvPr/>
            </p:nvSpPr>
            <p:spPr bwMode="gray">
              <a:xfrm>
                <a:off x="838200" y="3429000"/>
                <a:ext cx="2674938" cy="2703513"/>
              </a:xfrm>
              <a:prstGeom prst="ellipse">
                <a:avLst/>
              </a:prstGeom>
              <a:solidFill>
                <a:schemeClr val="bg1"/>
              </a:solidFill>
              <a:ln w="9525">
                <a:noFill/>
                <a:round/>
                <a:headEnd/>
                <a:tailEnd/>
              </a:ln>
              <a:effectLst>
                <a:outerShdw dist="172739" dir="3238358" algn="ctr" rotWithShape="0">
                  <a:schemeClr val="tx1"/>
                </a:outerShdw>
              </a:effectLst>
            </p:spPr>
            <p:txBody>
              <a:bodyPr wrap="none" anchor="ctr"/>
              <a:lstStyle/>
              <a:p>
                <a:pPr>
                  <a:defRPr/>
                </a:pPr>
                <a:endParaRPr lang="en-US" dirty="0">
                  <a:cs typeface="+mn-cs"/>
                </a:endParaRPr>
              </a:p>
            </p:txBody>
          </p:sp>
          <p:pic>
            <p:nvPicPr>
              <p:cNvPr id="12" name="Picture 5" descr="E Logo 5.jpg"/>
              <p:cNvPicPr>
                <a:picLocks noChangeAspect="1"/>
              </p:cNvPicPr>
              <p:nvPr/>
            </p:nvPicPr>
            <p:blipFill>
              <a:blip r:embed="rId3" cstate="email"/>
              <a:stretch>
                <a:fillRect/>
              </a:stretch>
            </p:blipFill>
            <p:spPr>
              <a:xfrm>
                <a:off x="1036896" y="3667383"/>
                <a:ext cx="2277546" cy="2226745"/>
              </a:xfrm>
              <a:prstGeom prst="ellipse">
                <a:avLst/>
              </a:prstGeom>
              <a:ln w="19050">
                <a:noFill/>
              </a:ln>
            </p:spPr>
          </p:pic>
        </p:grpSp>
      </p:grpSp>
      <p:sp>
        <p:nvSpPr>
          <p:cNvPr id="3" name="TextBox 2"/>
          <p:cNvSpPr txBox="1"/>
          <p:nvPr/>
        </p:nvSpPr>
        <p:spPr>
          <a:xfrm>
            <a:off x="3902378" y="3667383"/>
            <a:ext cx="4795031" cy="830997"/>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rPr>
              <a:t>“It’s Everywhere”</a:t>
            </a:r>
            <a:endParaRPr lang="en-US" sz="480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1748" name="Rectangle 3"/>
          <p:cNvSpPr>
            <a:spLocks noGrp="1" noChangeArrowheads="1"/>
          </p:cNvSpPr>
          <p:nvPr>
            <p:ph type="ctrTitle"/>
          </p:nvPr>
        </p:nvSpPr>
        <p:spPr>
          <a:xfrm>
            <a:off x="152400" y="0"/>
            <a:ext cx="8001000" cy="1066800"/>
          </a:xfrm>
        </p:spPr>
        <p:txBody>
          <a:bodyPr/>
          <a:lstStyle/>
          <a:p>
            <a:pPr algn="l"/>
            <a:r>
              <a:rPr lang="en-US" sz="4000" dirty="0" smtClean="0">
                <a:solidFill>
                  <a:schemeClr val="bg1"/>
                </a:solidFill>
                <a:latin typeface="Arial" charset="0"/>
                <a:cs typeface="Times New Roman" pitchFamily="18" charset="0"/>
              </a:rPr>
              <a:t>3-D Fix with 4 Satellites</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49320339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Progress</a:t>
            </a:r>
            <a:endParaRPr lang="en-US" dirty="0"/>
          </a:p>
        </p:txBody>
      </p:sp>
      <p:sp>
        <p:nvSpPr>
          <p:cNvPr id="6" name="TextBox 5"/>
          <p:cNvSpPr txBox="1"/>
          <p:nvPr/>
        </p:nvSpPr>
        <p:spPr>
          <a:xfrm>
            <a:off x="238427" y="1219200"/>
            <a:ext cx="8778365" cy="523220"/>
          </a:xfrm>
          <a:prstGeom prst="rect">
            <a:avLst/>
          </a:prstGeom>
          <a:noFill/>
        </p:spPr>
        <p:txBody>
          <a:bodyPr wrap="none" rtlCol="0">
            <a:spAutoFit/>
          </a:bodyPr>
          <a:lstStyle/>
          <a:p>
            <a:r>
              <a:rPr lang="en-US" sz="2800" b="1" i="1" dirty="0" smtClean="0">
                <a:solidFill>
                  <a:srgbClr val="FF0000"/>
                </a:solidFill>
                <a:latin typeface="+mj-lt"/>
              </a:rPr>
              <a:t>Make sure you have not gotten off-course!</a:t>
            </a:r>
            <a:endParaRPr lang="en-US" sz="2800" b="1" i="1" dirty="0">
              <a:solidFill>
                <a:srgbClr val="FF0000"/>
              </a:solidFill>
              <a:latin typeface="+mj-lt"/>
            </a:endParaRPr>
          </a:p>
        </p:txBody>
      </p:sp>
      <p:pic>
        <p:nvPicPr>
          <p:cNvPr id="28674" name="Picture 2" descr="C:\Users\Ed Smith\Documents\Personal\USCGA\National GPS Course Development\USCG Aux GPS Graphics\JPEG Format\4-58 plot off cour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752600"/>
            <a:ext cx="6015037" cy="4797613"/>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63795560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Get Back On-Course Safely</a:t>
            </a:r>
            <a:endParaRPr lang="en-US" dirty="0"/>
          </a:p>
        </p:txBody>
      </p:sp>
      <p:pic>
        <p:nvPicPr>
          <p:cNvPr id="37890" name="Picture 2" descr="C:\Users\Ed Smith\Documents\Personal\USCGA\National GPS Course Development\USCG Aux GPS Graphics\JPEG Format\rtn to course p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196496"/>
            <a:ext cx="6248400" cy="5371063"/>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307860657"/>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of a Hooked-Course</a:t>
            </a:r>
            <a:endParaRPr lang="en-US" dirty="0"/>
          </a:p>
        </p:txBody>
      </p:sp>
      <p:pic>
        <p:nvPicPr>
          <p:cNvPr id="29698" name="Picture 2" descr="C:\Users\Ed Smith\Documents\Personal\USCGA\National GPS Course Development\USCG Aux GPS Graphics\JPEG Format\4-57b hooked cour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178775"/>
            <a:ext cx="6781800" cy="5358117"/>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08086536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58"/>
            <a:ext cx="7772400" cy="888242"/>
          </a:xfrm>
        </p:spPr>
        <p:txBody>
          <a:bodyPr/>
          <a:lstStyle/>
          <a:p>
            <a:r>
              <a:rPr lang="en-US" sz="3600" dirty="0" smtClean="0"/>
              <a:t>Use the Cursor to Look Around</a:t>
            </a:r>
            <a:endParaRPr lang="en-US" sz="3600" dirty="0"/>
          </a:p>
        </p:txBody>
      </p:sp>
      <p:pic>
        <p:nvPicPr>
          <p:cNvPr id="38914" name="Picture 2" descr="C:\Users\Ed Smith\Documents\Personal\USCGA\National GPS Course Development\USCG Aux GPS Graphics\JPEG Format\scroll cursor-rev p1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218222"/>
            <a:ext cx="7086600" cy="5337722"/>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05526293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Cursor-mode to Get Information</a:t>
            </a:r>
            <a:endParaRPr lang="en-US" sz="3200" dirty="0"/>
          </a:p>
        </p:txBody>
      </p:sp>
      <p:pic>
        <p:nvPicPr>
          <p:cNvPr id="30722" name="Picture 2" descr="C:\Users\Ed Smith\Documents\Personal\USCGA\National GPS Course Development\USCG Aux GPS Graphics\JPEG Format\8-27 scroll to inf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219159"/>
            <a:ext cx="7010400" cy="5258257"/>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86974280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Fixation!</a:t>
            </a:r>
            <a:endParaRPr lang="en-US" dirty="0"/>
          </a:p>
        </p:txBody>
      </p:sp>
      <p:sp>
        <p:nvSpPr>
          <p:cNvPr id="5" name="Content Placeholder 4"/>
          <p:cNvSpPr>
            <a:spLocks noGrp="1"/>
          </p:cNvSpPr>
          <p:nvPr>
            <p:ph idx="1"/>
          </p:nvPr>
        </p:nvSpPr>
        <p:spPr>
          <a:xfrm>
            <a:off x="457200" y="1219200"/>
            <a:ext cx="8229600" cy="4191000"/>
          </a:xfrm>
        </p:spPr>
        <p:txBody>
          <a:bodyPr/>
          <a:lstStyle/>
          <a:p>
            <a:r>
              <a:rPr lang="en-US" dirty="0" smtClean="0">
                <a:solidFill>
                  <a:srgbClr val="FF0000"/>
                </a:solidFill>
              </a:rPr>
              <a:t>A Real Problem</a:t>
            </a:r>
          </a:p>
          <a:p>
            <a:pPr lvl="1">
              <a:buClr>
                <a:srgbClr val="002060"/>
              </a:buClr>
            </a:pPr>
            <a:r>
              <a:rPr lang="en-US" dirty="0" smtClean="0"/>
              <a:t>A GPS does not see other vessels around you!</a:t>
            </a:r>
          </a:p>
          <a:p>
            <a:pPr lvl="1">
              <a:buClr>
                <a:srgbClr val="002060"/>
              </a:buClr>
            </a:pPr>
            <a:r>
              <a:rPr lang="en-US" dirty="0" smtClean="0"/>
              <a:t>Always have a lookout when you are focusing on your GPS!</a:t>
            </a:r>
          </a:p>
          <a:p>
            <a:pPr lvl="1">
              <a:buClr>
                <a:srgbClr val="002060"/>
              </a:buClr>
            </a:pPr>
            <a:r>
              <a:rPr lang="en-US" dirty="0" smtClean="0"/>
              <a:t>Pre-plan your trip as much as possible before getting underway!</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12872787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Alarms</a:t>
            </a:r>
            <a:endParaRPr lang="en-US" dirty="0"/>
          </a:p>
        </p:txBody>
      </p:sp>
      <p:sp>
        <p:nvSpPr>
          <p:cNvPr id="8" name="Content Placeholder 7"/>
          <p:cNvSpPr>
            <a:spLocks noGrp="1"/>
          </p:cNvSpPr>
          <p:nvPr>
            <p:ph idx="1"/>
          </p:nvPr>
        </p:nvSpPr>
        <p:spPr>
          <a:xfrm>
            <a:off x="1371600" y="1524000"/>
            <a:ext cx="4267200" cy="4114800"/>
          </a:xfrm>
        </p:spPr>
        <p:txBody>
          <a:bodyPr/>
          <a:lstStyle/>
          <a:p>
            <a:pPr marL="457200" indent="-457200">
              <a:buFont typeface="Wingdings" pitchFamily="2" charset="2"/>
              <a:buChar char="§"/>
            </a:pPr>
            <a:r>
              <a:rPr lang="en-US" dirty="0" smtClean="0"/>
              <a:t>Arrival</a:t>
            </a:r>
          </a:p>
          <a:p>
            <a:pPr marL="457200" indent="-457200">
              <a:buFont typeface="Wingdings" pitchFamily="2" charset="2"/>
              <a:buChar char="§"/>
            </a:pPr>
            <a:r>
              <a:rPr lang="en-US" dirty="0" smtClean="0"/>
              <a:t>Off Course</a:t>
            </a:r>
          </a:p>
          <a:p>
            <a:pPr marL="457200" indent="-457200">
              <a:buFont typeface="Wingdings" pitchFamily="2" charset="2"/>
              <a:buChar char="§"/>
            </a:pPr>
            <a:r>
              <a:rPr lang="en-US" dirty="0" smtClean="0"/>
              <a:t>Anchor</a:t>
            </a:r>
          </a:p>
          <a:p>
            <a:pPr marL="457200" indent="-457200">
              <a:buFont typeface="Wingdings" pitchFamily="2" charset="2"/>
              <a:buChar char="§"/>
            </a:pPr>
            <a:r>
              <a:rPr lang="en-US" dirty="0" smtClean="0"/>
              <a:t>Proximity</a:t>
            </a:r>
          </a:p>
          <a:p>
            <a:pPr marL="457200" indent="-457200">
              <a:buFont typeface="Wingdings" pitchFamily="2" charset="2"/>
              <a:buChar char="§"/>
            </a:pPr>
            <a:r>
              <a:rPr lang="en-US" dirty="0" smtClean="0"/>
              <a:t>Depth</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0007420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0"/>
            <a:ext cx="7772400" cy="838200"/>
          </a:xfrm>
        </p:spPr>
        <p:txBody>
          <a:bodyPr/>
          <a:lstStyle/>
          <a:p>
            <a:r>
              <a:rPr lang="en-US" dirty="0" smtClean="0"/>
              <a:t>Alarms</a:t>
            </a:r>
            <a:endParaRPr lang="en-US" dirty="0"/>
          </a:p>
        </p:txBody>
      </p:sp>
      <p:sp>
        <p:nvSpPr>
          <p:cNvPr id="11" name="TextBox 10"/>
          <p:cNvSpPr txBox="1"/>
          <p:nvPr/>
        </p:nvSpPr>
        <p:spPr>
          <a:xfrm>
            <a:off x="3355898" y="2122091"/>
            <a:ext cx="1303563" cy="523220"/>
          </a:xfrm>
          <a:prstGeom prst="rect">
            <a:avLst/>
          </a:prstGeom>
          <a:noFill/>
        </p:spPr>
        <p:txBody>
          <a:bodyPr wrap="none" rtlCol="0">
            <a:spAutoFit/>
          </a:bodyPr>
          <a:lstStyle/>
          <a:p>
            <a:r>
              <a:rPr lang="en-US" sz="2800" dirty="0" smtClean="0"/>
              <a:t>Arrival </a:t>
            </a:r>
            <a:endParaRPr lang="en-US" sz="2800" dirty="0"/>
          </a:p>
        </p:txBody>
      </p:sp>
      <p:sp>
        <p:nvSpPr>
          <p:cNvPr id="12" name="TextBox 11"/>
          <p:cNvSpPr txBox="1"/>
          <p:nvPr/>
        </p:nvSpPr>
        <p:spPr>
          <a:xfrm flipH="1">
            <a:off x="5867400" y="3118735"/>
            <a:ext cx="2621281" cy="523220"/>
          </a:xfrm>
          <a:prstGeom prst="rect">
            <a:avLst/>
          </a:prstGeom>
          <a:noFill/>
        </p:spPr>
        <p:txBody>
          <a:bodyPr wrap="square" rtlCol="0">
            <a:spAutoFit/>
          </a:bodyPr>
          <a:lstStyle/>
          <a:p>
            <a:pPr algn="l"/>
            <a:r>
              <a:rPr lang="en-US" sz="2800" dirty="0" smtClean="0"/>
              <a:t>Off Course</a:t>
            </a:r>
            <a:endParaRPr lang="en-US" sz="2800" dirty="0"/>
          </a:p>
        </p:txBody>
      </p:sp>
      <p:sp>
        <p:nvSpPr>
          <p:cNvPr id="13" name="TextBox 12"/>
          <p:cNvSpPr txBox="1"/>
          <p:nvPr/>
        </p:nvSpPr>
        <p:spPr>
          <a:xfrm>
            <a:off x="3350211" y="4009099"/>
            <a:ext cx="1371600" cy="523220"/>
          </a:xfrm>
          <a:prstGeom prst="rect">
            <a:avLst/>
          </a:prstGeom>
          <a:noFill/>
        </p:spPr>
        <p:txBody>
          <a:bodyPr wrap="none" rtlCol="0">
            <a:spAutoFit/>
          </a:bodyPr>
          <a:lstStyle>
            <a:defPPr>
              <a:defRPr lang="en-US"/>
            </a:defPPr>
            <a:lvl1pPr>
              <a:defRPr sz="2800"/>
            </a:lvl1pPr>
          </a:lstStyle>
          <a:p>
            <a:r>
              <a:rPr lang="en-US" dirty="0"/>
              <a:t>Anchor</a:t>
            </a:r>
          </a:p>
        </p:txBody>
      </p:sp>
      <p:sp>
        <p:nvSpPr>
          <p:cNvPr id="14" name="TextBox 13"/>
          <p:cNvSpPr txBox="1"/>
          <p:nvPr/>
        </p:nvSpPr>
        <p:spPr>
          <a:xfrm>
            <a:off x="5759982" y="5410200"/>
            <a:ext cx="1662635" cy="523220"/>
          </a:xfrm>
          <a:prstGeom prst="rect">
            <a:avLst/>
          </a:prstGeom>
          <a:noFill/>
        </p:spPr>
        <p:txBody>
          <a:bodyPr wrap="none" rtlCol="0">
            <a:spAutoFit/>
          </a:bodyPr>
          <a:lstStyle/>
          <a:p>
            <a:r>
              <a:rPr lang="en-US" sz="2800" dirty="0" smtClean="0"/>
              <a:t>Proximity</a:t>
            </a:r>
            <a:endParaRPr lang="en-US" sz="2800" dirty="0"/>
          </a:p>
        </p:txBody>
      </p:sp>
      <p:sp>
        <p:nvSpPr>
          <p:cNvPr id="15" name="TextBox 14"/>
          <p:cNvSpPr txBox="1"/>
          <p:nvPr/>
        </p:nvSpPr>
        <p:spPr>
          <a:xfrm>
            <a:off x="3277737" y="5857220"/>
            <a:ext cx="1144865" cy="523220"/>
          </a:xfrm>
          <a:prstGeom prst="rect">
            <a:avLst/>
          </a:prstGeom>
          <a:noFill/>
        </p:spPr>
        <p:txBody>
          <a:bodyPr wrap="none" rtlCol="0">
            <a:spAutoFit/>
          </a:bodyPr>
          <a:lstStyle/>
          <a:p>
            <a:r>
              <a:rPr lang="en-US" sz="2800" dirty="0" smtClean="0"/>
              <a:t>Depth</a:t>
            </a:r>
            <a:endParaRPr lang="en-US" sz="2800" dirty="0"/>
          </a:p>
        </p:txBody>
      </p:sp>
      <p:pic>
        <p:nvPicPr>
          <p:cNvPr id="31746" name="Picture 2" descr="C:\Users\Ed Smith\Documents\Personal\USCGA\National GPS Course Development\USCG Aux GPS Graphics\JPEG Format\4-72 arrival alar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 y="1143000"/>
            <a:ext cx="2819400" cy="1517096"/>
          </a:xfrm>
          <a:prstGeom prst="rect">
            <a:avLst/>
          </a:prstGeom>
          <a:noFill/>
        </p:spPr>
      </p:pic>
      <p:pic>
        <p:nvPicPr>
          <p:cNvPr id="31747" name="Picture 3" descr="C:\Users\Ed Smith\Documents\Personal\USCGA\National GPS Course Development\USCG Aux GPS Graphics\JPEG Format\4-73 crosstrack erro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578175"/>
            <a:ext cx="2819400" cy="1517666"/>
          </a:xfrm>
          <a:prstGeom prst="rect">
            <a:avLst/>
          </a:prstGeom>
          <a:noFill/>
        </p:spPr>
      </p:pic>
      <p:pic>
        <p:nvPicPr>
          <p:cNvPr id="4098" name="Picture 2" descr="C:\Users\Ed Smith\Documents\Personal\USCGA\National GPS Course Development\USCG Aux GPS Graphics\JPEG Format\4-75 dang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3808419"/>
            <a:ext cx="2690616" cy="1447800"/>
          </a:xfrm>
          <a:prstGeom prst="rect">
            <a:avLst/>
          </a:prstGeom>
          <a:noFill/>
        </p:spPr>
      </p:pic>
      <p:pic>
        <p:nvPicPr>
          <p:cNvPr id="4099" name="Picture 3" descr="C:\Users\Ed Smith\Documents\Personal\USCGA\National GPS Course Development\USCG Aux GPS Graphics\JPEG Format\4-74 anchor alarm.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3248306"/>
            <a:ext cx="2743200" cy="1476094"/>
          </a:xfrm>
          <a:prstGeom prst="rect">
            <a:avLst/>
          </a:prstGeom>
          <a:noFill/>
        </p:spPr>
      </p:pic>
      <p:pic>
        <p:nvPicPr>
          <p:cNvPr id="4100" name="Picture 4" descr="C:\Users\Ed Smith\Documents\Personal\USCGA\National GPS Course Development\USCG Aux GPS Graphics\JPEG Format\4-76 depth alarm.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5910" y="5083375"/>
            <a:ext cx="2667000" cy="1547690"/>
          </a:xfrm>
          <a:prstGeom prst="rect">
            <a:avLst/>
          </a:prstGeom>
          <a:noFill/>
        </p:spPr>
      </p:pic>
      <p:sp>
        <p:nvSpPr>
          <p:cNvPr id="1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834802979"/>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Electronic Charts</a:t>
            </a:r>
            <a:endParaRPr lang="en-US" dirty="0"/>
          </a:p>
        </p:txBody>
      </p:sp>
      <p:pic>
        <p:nvPicPr>
          <p:cNvPr id="32770" name="Picture 2" descr="C:\Users\Ed Smith\Documents\Personal\USCGA\National GPS Course Development\USCG Aux GPS Graphics\JPEG Format\8-49-2 north 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905000"/>
            <a:ext cx="4886325" cy="3200400"/>
          </a:xfrm>
          <a:prstGeom prst="rect">
            <a:avLst/>
          </a:prstGeom>
          <a:noFill/>
        </p:spPr>
      </p:pic>
      <p:pic>
        <p:nvPicPr>
          <p:cNvPr id="32771" name="Picture 3" descr="C:\Users\Ed Smith\Documents\Personal\USCGA\National GPS Course Development\USCG Aux GPS Graphics\JPEG Format\2-8 GPS w chart-touc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9200" y="1371600"/>
            <a:ext cx="2844800" cy="4267200"/>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77971048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Electronic Charts</a:t>
            </a:r>
            <a:endParaRPr lang="en-US" dirty="0"/>
          </a:p>
        </p:txBody>
      </p:sp>
      <p:sp>
        <p:nvSpPr>
          <p:cNvPr id="5" name="Content Placeholder 4"/>
          <p:cNvSpPr>
            <a:spLocks noGrp="1"/>
          </p:cNvSpPr>
          <p:nvPr>
            <p:ph idx="1"/>
          </p:nvPr>
        </p:nvSpPr>
        <p:spPr>
          <a:xfrm>
            <a:off x="304800" y="1295400"/>
            <a:ext cx="8534400" cy="4114800"/>
          </a:xfrm>
        </p:spPr>
        <p:txBody>
          <a:bodyPr/>
          <a:lstStyle/>
          <a:p>
            <a:r>
              <a:rPr lang="en-US" dirty="0" smtClean="0"/>
              <a:t>Raster</a:t>
            </a:r>
          </a:p>
          <a:p>
            <a:pPr lvl="1"/>
            <a:r>
              <a:rPr lang="en-US" dirty="0" smtClean="0"/>
              <a:t>Essentially scanned versions of a paper chart</a:t>
            </a:r>
          </a:p>
          <a:p>
            <a:pPr lvl="1"/>
            <a:r>
              <a:rPr lang="en-US" dirty="0" smtClean="0"/>
              <a:t>Text becomes impossible to read upon zooming out</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109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757525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Satellite Selection is Automatic!</a:t>
            </a:r>
            <a:endParaRPr lang="en-US" sz="3600" dirty="0"/>
          </a:p>
        </p:txBody>
      </p:sp>
      <p:sp>
        <p:nvSpPr>
          <p:cNvPr id="7" name="Content Placeholder 6"/>
          <p:cNvSpPr>
            <a:spLocks noGrp="1"/>
          </p:cNvSpPr>
          <p:nvPr>
            <p:ph idx="1"/>
          </p:nvPr>
        </p:nvSpPr>
        <p:spPr>
          <a:xfrm>
            <a:off x="1219200" y="2057400"/>
            <a:ext cx="7772400" cy="4114800"/>
          </a:xfrm>
        </p:spPr>
        <p:txBody>
          <a:bodyPr/>
          <a:lstStyle/>
          <a:p>
            <a:r>
              <a:rPr lang="en-US" dirty="0" smtClean="0"/>
              <a:t>Best position  &amp; Best quality signal </a:t>
            </a:r>
          </a:p>
          <a:p>
            <a:pPr lvl="1"/>
            <a:r>
              <a:rPr lang="en-US" dirty="0" smtClean="0"/>
              <a:t>4 satellites = high accuracy</a:t>
            </a:r>
          </a:p>
          <a:p>
            <a:pPr lvl="1"/>
            <a:r>
              <a:rPr lang="en-US" dirty="0" smtClean="0"/>
              <a:t>3 satellites = degraded but operational</a:t>
            </a:r>
          </a:p>
          <a:p>
            <a:pPr lvl="1"/>
            <a:r>
              <a:rPr lang="en-US" dirty="0" smtClean="0"/>
              <a:t>2 satellites = no position provided</a:t>
            </a:r>
          </a:p>
          <a:p>
            <a:endParaRPr lang="en-US" dirty="0" smtClean="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84310630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Electronic Charts</a:t>
            </a:r>
            <a:endParaRPr lang="en-US" dirty="0"/>
          </a:p>
        </p:txBody>
      </p:sp>
      <p:sp>
        <p:nvSpPr>
          <p:cNvPr id="7" name="Content Placeholder 6"/>
          <p:cNvSpPr>
            <a:spLocks noGrp="1"/>
          </p:cNvSpPr>
          <p:nvPr>
            <p:ph idx="1"/>
          </p:nvPr>
        </p:nvSpPr>
        <p:spPr>
          <a:xfrm>
            <a:off x="228600" y="1295400"/>
            <a:ext cx="8610600" cy="5105400"/>
          </a:xfrm>
        </p:spPr>
        <p:txBody>
          <a:bodyPr/>
          <a:lstStyle/>
          <a:p>
            <a:r>
              <a:rPr lang="en-US" dirty="0" smtClean="0"/>
              <a:t>Vector</a:t>
            </a:r>
          </a:p>
          <a:p>
            <a:pPr lvl="1"/>
            <a:r>
              <a:rPr lang="en-US" dirty="0" smtClean="0"/>
              <a:t>Data stored in a different format than raster</a:t>
            </a:r>
          </a:p>
          <a:p>
            <a:pPr lvl="1"/>
            <a:r>
              <a:rPr lang="en-US" dirty="0" smtClean="0"/>
              <a:t>May have more or less information than a paper chart</a:t>
            </a:r>
          </a:p>
          <a:p>
            <a:pPr lvl="1"/>
            <a:r>
              <a:rPr lang="en-US" dirty="0" smtClean="0"/>
              <a:t>Text always readable regardless of zoom level</a:t>
            </a:r>
          </a:p>
          <a:p>
            <a:pPr lvl="1"/>
            <a:r>
              <a:rPr lang="en-US" dirty="0" smtClean="0"/>
              <a:t>Additional data can be associated with specific map features</a:t>
            </a:r>
          </a:p>
          <a:p>
            <a:pPr lvl="2"/>
            <a:r>
              <a:rPr lang="en-US" dirty="0" smtClean="0"/>
              <a:t>light and sound characteristics of aids to navigation for example</a:t>
            </a:r>
            <a:endParaRPr lang="en-US" sz="2800" dirty="0" smtClean="0"/>
          </a:p>
          <a:p>
            <a:pPr lvl="1"/>
            <a:r>
              <a:rPr lang="en-US" dirty="0" smtClean="0"/>
              <a:t>Text always right-side up</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87589165"/>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Charts Current</a:t>
            </a:r>
            <a:endParaRPr lang="en-US" dirty="0"/>
          </a:p>
        </p:txBody>
      </p:sp>
      <p:sp>
        <p:nvSpPr>
          <p:cNvPr id="3" name="Content Placeholder 2"/>
          <p:cNvSpPr>
            <a:spLocks noGrp="1"/>
          </p:cNvSpPr>
          <p:nvPr>
            <p:ph idx="1"/>
          </p:nvPr>
        </p:nvSpPr>
        <p:spPr>
          <a:xfrm>
            <a:off x="228600" y="1295400"/>
            <a:ext cx="8458200" cy="5181600"/>
          </a:xfrm>
        </p:spPr>
        <p:txBody>
          <a:bodyPr/>
          <a:lstStyle/>
          <a:p>
            <a:r>
              <a:rPr lang="en-US" dirty="0" smtClean="0"/>
              <a:t>Periodic updates</a:t>
            </a:r>
          </a:p>
          <a:p>
            <a:pPr lvl="1"/>
            <a:r>
              <a:rPr lang="en-US" dirty="0" smtClean="0"/>
              <a:t>Chart cartridge</a:t>
            </a:r>
          </a:p>
          <a:p>
            <a:pPr lvl="1"/>
            <a:r>
              <a:rPr lang="en-US" dirty="0" smtClean="0"/>
              <a:t>Web download</a:t>
            </a:r>
          </a:p>
          <a:p>
            <a:r>
              <a:rPr lang="en-US" dirty="0" smtClean="0"/>
              <a:t>Notices to Mariners</a:t>
            </a:r>
          </a:p>
          <a:p>
            <a:pPr lvl="1"/>
            <a:r>
              <a:rPr lang="en-US" dirty="0" smtClean="0"/>
              <a:t>Straight forward for paper charts</a:t>
            </a:r>
          </a:p>
          <a:p>
            <a:pPr lvl="1"/>
            <a:r>
              <a:rPr lang="en-US" dirty="0" smtClean="0"/>
              <a:t>May not be available for your GPS chart display</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58893636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 y="0"/>
            <a:ext cx="7772400" cy="1143000"/>
          </a:xfrm>
        </p:spPr>
        <p:txBody>
          <a:bodyPr/>
          <a:lstStyle/>
          <a:p>
            <a:r>
              <a:rPr lang="en-US" dirty="0" smtClean="0"/>
              <a:t>Course-Up or  North-Up?</a:t>
            </a:r>
            <a:br>
              <a:rPr lang="en-US" dirty="0" smtClean="0"/>
            </a:br>
            <a:r>
              <a:rPr lang="en-US" sz="2400" dirty="0" smtClean="0"/>
              <a:t>-for a map screen-</a:t>
            </a:r>
            <a:endParaRPr lang="en-US" sz="2400" dirty="0"/>
          </a:p>
        </p:txBody>
      </p:sp>
      <p:sp>
        <p:nvSpPr>
          <p:cNvPr id="8" name="TextBox 7"/>
          <p:cNvSpPr txBox="1"/>
          <p:nvPr/>
        </p:nvSpPr>
        <p:spPr>
          <a:xfrm>
            <a:off x="1447800" y="4429780"/>
            <a:ext cx="1645002" cy="523220"/>
          </a:xfrm>
          <a:prstGeom prst="rect">
            <a:avLst/>
          </a:prstGeom>
          <a:noFill/>
        </p:spPr>
        <p:txBody>
          <a:bodyPr wrap="none" rtlCol="0">
            <a:spAutoFit/>
          </a:bodyPr>
          <a:lstStyle/>
          <a:p>
            <a:r>
              <a:rPr lang="en-US" sz="2800" dirty="0" smtClean="0">
                <a:latin typeface="+mj-lt"/>
              </a:rPr>
              <a:t>North-Up</a:t>
            </a:r>
            <a:endParaRPr lang="en-US" sz="2800" dirty="0">
              <a:latin typeface="+mj-lt"/>
            </a:endParaRPr>
          </a:p>
        </p:txBody>
      </p:sp>
      <p:sp>
        <p:nvSpPr>
          <p:cNvPr id="9" name="TextBox 8"/>
          <p:cNvSpPr txBox="1"/>
          <p:nvPr/>
        </p:nvSpPr>
        <p:spPr>
          <a:xfrm>
            <a:off x="5486400" y="4502568"/>
            <a:ext cx="1925527" cy="523220"/>
          </a:xfrm>
          <a:prstGeom prst="rect">
            <a:avLst/>
          </a:prstGeom>
          <a:noFill/>
        </p:spPr>
        <p:txBody>
          <a:bodyPr wrap="none" rtlCol="0">
            <a:spAutoFit/>
          </a:bodyPr>
          <a:lstStyle/>
          <a:p>
            <a:r>
              <a:rPr lang="en-US" sz="2800" dirty="0" smtClean="0">
                <a:latin typeface="+mj-lt"/>
              </a:rPr>
              <a:t>Course-Up</a:t>
            </a:r>
            <a:endParaRPr lang="en-US" sz="2800" dirty="0">
              <a:latin typeface="+mj-lt"/>
            </a:endParaRPr>
          </a:p>
        </p:txBody>
      </p:sp>
      <p:pic>
        <p:nvPicPr>
          <p:cNvPr id="33794" name="Picture 2" descr="C:\Users\Ed Smith\Documents\Personal\USCGA\National GPS Course Development\USCG Aux GPS Graphics\JPEG Format\8-49-2 north 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772" y="1600200"/>
            <a:ext cx="3839256" cy="2514600"/>
          </a:xfrm>
          <a:prstGeom prst="rect">
            <a:avLst/>
          </a:prstGeom>
          <a:noFill/>
        </p:spPr>
      </p:pic>
      <p:pic>
        <p:nvPicPr>
          <p:cNvPr id="33795" name="Picture 3" descr="C:\Users\Ed Smith\Documents\Personal\USCGA\National GPS Course Development\USCG Aux GPS Graphics\JPEG Format\8-50-2 course u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9772" y="1600199"/>
            <a:ext cx="3810000" cy="2501126"/>
          </a:xfrm>
          <a:prstGeom prst="rect">
            <a:avLst/>
          </a:prstGeom>
          <a:noFill/>
        </p:spPr>
      </p:pic>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3080324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4" y="0"/>
            <a:ext cx="7892955" cy="838200"/>
          </a:xfrm>
        </p:spPr>
        <p:txBody>
          <a:bodyPr/>
          <a:lstStyle/>
          <a:p>
            <a:r>
              <a:rPr lang="en-US" sz="3600" dirty="0" smtClean="0"/>
              <a:t>Special Features of Chartplotters</a:t>
            </a:r>
            <a:endParaRPr lang="en-US" sz="3600" dirty="0"/>
          </a:p>
        </p:txBody>
      </p:sp>
      <p:sp>
        <p:nvSpPr>
          <p:cNvPr id="5" name="Content Placeholder 4"/>
          <p:cNvSpPr>
            <a:spLocks noGrp="1"/>
          </p:cNvSpPr>
          <p:nvPr>
            <p:ph idx="1"/>
          </p:nvPr>
        </p:nvSpPr>
        <p:spPr>
          <a:xfrm>
            <a:off x="228600" y="1219200"/>
            <a:ext cx="8610600" cy="5181600"/>
          </a:xfrm>
        </p:spPr>
        <p:txBody>
          <a:bodyPr/>
          <a:lstStyle/>
          <a:p>
            <a:pPr marL="457200" indent="-457200">
              <a:buFont typeface="Arial" pitchFamily="34" charset="0"/>
              <a:buChar char="•"/>
            </a:pPr>
            <a:r>
              <a:rPr lang="en-US" sz="2800" dirty="0" smtClean="0"/>
              <a:t>Electronic charts as detailed as paper charts</a:t>
            </a:r>
          </a:p>
          <a:p>
            <a:pPr marL="457200" indent="-457200">
              <a:buFont typeface="Arial" pitchFamily="34" charset="0"/>
              <a:buChar char="•"/>
            </a:pPr>
            <a:r>
              <a:rPr lang="en-US" sz="2800" dirty="0" smtClean="0"/>
              <a:t>Large, bright color screen</a:t>
            </a:r>
          </a:p>
          <a:p>
            <a:pPr marL="457200" indent="-457200">
              <a:buFont typeface="Arial" pitchFamily="34" charset="0"/>
              <a:buChar char="•"/>
            </a:pPr>
            <a:r>
              <a:rPr lang="en-US" sz="2800" dirty="0" smtClean="0"/>
              <a:t>Integrated with other vessel systems</a:t>
            </a:r>
          </a:p>
          <a:p>
            <a:pPr marL="457200" indent="-457200">
              <a:buFont typeface="Arial" pitchFamily="34" charset="0"/>
              <a:buChar char="•"/>
            </a:pPr>
            <a:r>
              <a:rPr lang="en-US" sz="2800" dirty="0" smtClean="0"/>
              <a:t>Google-Earth overlay (web-access)</a:t>
            </a:r>
          </a:p>
          <a:p>
            <a:pPr marL="457200" indent="-457200">
              <a:buFont typeface="Arial" pitchFamily="34" charset="0"/>
              <a:buChar char="•"/>
            </a:pPr>
            <a:r>
              <a:rPr lang="en-US" sz="2800" dirty="0" smtClean="0"/>
              <a:t>Aerial photographs</a:t>
            </a:r>
          </a:p>
          <a:p>
            <a:pPr marL="457200" indent="-457200">
              <a:buFont typeface="Arial" pitchFamily="34" charset="0"/>
              <a:buChar char="•"/>
            </a:pPr>
            <a:r>
              <a:rPr lang="en-US" sz="2800" dirty="0" smtClean="0"/>
              <a:t>Bathymetric screens</a:t>
            </a:r>
          </a:p>
          <a:p>
            <a:pPr marL="457200" indent="-457200">
              <a:buFont typeface="Arial" pitchFamily="34" charset="0"/>
              <a:buChar char="•"/>
            </a:pPr>
            <a:r>
              <a:rPr lang="en-US" sz="2800" dirty="0" smtClean="0"/>
              <a:t>Radar overlay</a:t>
            </a:r>
          </a:p>
          <a:p>
            <a:pPr marL="457200" indent="-457200">
              <a:buFont typeface="Arial" pitchFamily="34" charset="0"/>
              <a:buChar char="•"/>
            </a:pPr>
            <a:r>
              <a:rPr lang="en-US" sz="2800" dirty="0" smtClean="0"/>
              <a:t>Automatic Identification System (AIS) display</a:t>
            </a:r>
          </a:p>
          <a:p>
            <a:pPr marL="457200" indent="-457200">
              <a:buFont typeface="Arial" pitchFamily="34" charset="0"/>
              <a:buChar char="•"/>
            </a:pPr>
            <a:r>
              <a:rPr lang="en-US" sz="2800" dirty="0" smtClean="0"/>
              <a:t>Video</a:t>
            </a:r>
          </a:p>
          <a:p>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256745113"/>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4678" y="5410200"/>
            <a:ext cx="3584763" cy="523220"/>
          </a:xfrm>
          <a:prstGeom prst="rect">
            <a:avLst/>
          </a:prstGeom>
          <a:noFill/>
        </p:spPr>
        <p:txBody>
          <a:bodyPr wrap="none" rtlCol="0">
            <a:spAutoFit/>
          </a:bodyPr>
          <a:lstStyle/>
          <a:p>
            <a:r>
              <a:rPr lang="en-US" sz="2800" dirty="0" smtClean="0">
                <a:latin typeface="+mj-lt"/>
              </a:rPr>
              <a:t>Aerial Photographs</a:t>
            </a:r>
            <a:endParaRPr lang="en-US" sz="2800" dirty="0">
              <a:latin typeface="+mj-lt"/>
            </a:endParaRPr>
          </a:p>
        </p:txBody>
      </p:sp>
      <p:sp>
        <p:nvSpPr>
          <p:cNvPr id="9" name="TextBox 8"/>
          <p:cNvSpPr txBox="1"/>
          <p:nvPr/>
        </p:nvSpPr>
        <p:spPr>
          <a:xfrm>
            <a:off x="4793319" y="5410200"/>
            <a:ext cx="3736599" cy="523220"/>
          </a:xfrm>
          <a:prstGeom prst="rect">
            <a:avLst/>
          </a:prstGeom>
          <a:noFill/>
        </p:spPr>
        <p:txBody>
          <a:bodyPr wrap="none" rtlCol="0">
            <a:spAutoFit/>
          </a:bodyPr>
          <a:lstStyle/>
          <a:p>
            <a:r>
              <a:rPr lang="en-US" sz="2800" dirty="0" smtClean="0">
                <a:latin typeface="+mj-lt"/>
              </a:rPr>
              <a:t>Bathymetric Screen</a:t>
            </a:r>
            <a:endParaRPr lang="en-US" sz="2800" dirty="0">
              <a:latin typeface="+mj-lt"/>
            </a:endParaRPr>
          </a:p>
        </p:txBody>
      </p:sp>
      <p:pic>
        <p:nvPicPr>
          <p:cNvPr id="34818" name="Picture 2" descr="C:\Users\Ed Smith\Documents\Personal\USCGA\National GPS Course Development\USCG Aux GPS Graphics\JPEG Format\8-82 aerial 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147" y="1524000"/>
            <a:ext cx="3866253" cy="3368855"/>
          </a:xfrm>
          <a:prstGeom prst="rect">
            <a:avLst/>
          </a:prstGeom>
          <a:noFill/>
        </p:spPr>
      </p:pic>
      <p:pic>
        <p:nvPicPr>
          <p:cNvPr id="34819" name="Picture 3" descr="C:\Users\Ed Smith\Documents\Personal\USCGA\National GPS Course Development\USCG Aux GPS Graphics\JPEG Format\8-83a bathy scre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6549" y="1371600"/>
            <a:ext cx="4267201" cy="3657600"/>
          </a:xfrm>
          <a:prstGeom prst="rect">
            <a:avLst/>
          </a:prstGeom>
          <a:noFill/>
        </p:spPr>
      </p:pic>
      <p:sp>
        <p:nvSpPr>
          <p:cNvPr id="6" name="Title 1"/>
          <p:cNvSpPr txBox="1">
            <a:spLocks/>
          </p:cNvSpPr>
          <p:nvPr/>
        </p:nvSpPr>
        <p:spPr>
          <a:xfrm>
            <a:off x="31844" y="0"/>
            <a:ext cx="7892955"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z="3600" dirty="0" smtClean="0"/>
              <a:t>Special Features of Chart plotters</a:t>
            </a:r>
            <a:endParaRPr lang="en-US" sz="3600" dirty="0"/>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80492396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12841" y="1828800"/>
            <a:ext cx="3114571" cy="584775"/>
          </a:xfrm>
          <a:prstGeom prst="rect">
            <a:avLst/>
          </a:prstGeom>
          <a:noFill/>
        </p:spPr>
        <p:txBody>
          <a:bodyPr wrap="none" rtlCol="0">
            <a:spAutoFit/>
          </a:bodyPr>
          <a:lstStyle/>
          <a:p>
            <a:r>
              <a:rPr lang="en-US" sz="3200" dirty="0" smtClean="0">
                <a:latin typeface="+mj-lt"/>
              </a:rPr>
              <a:t>Radar Overlay</a:t>
            </a:r>
            <a:endParaRPr lang="en-US" sz="3200" dirty="0">
              <a:latin typeface="+mj-lt"/>
            </a:endParaRPr>
          </a:p>
        </p:txBody>
      </p:sp>
      <p:sp>
        <p:nvSpPr>
          <p:cNvPr id="9" name="TextBox 8"/>
          <p:cNvSpPr txBox="1"/>
          <p:nvPr/>
        </p:nvSpPr>
        <p:spPr>
          <a:xfrm>
            <a:off x="3607598" y="4648200"/>
            <a:ext cx="1327608" cy="584775"/>
          </a:xfrm>
          <a:prstGeom prst="rect">
            <a:avLst/>
          </a:prstGeom>
          <a:noFill/>
        </p:spPr>
        <p:txBody>
          <a:bodyPr wrap="none" rtlCol="0">
            <a:spAutoFit/>
          </a:bodyPr>
          <a:lstStyle/>
          <a:p>
            <a:r>
              <a:rPr lang="en-US" sz="3200" dirty="0" smtClean="0">
                <a:latin typeface="+mj-lt"/>
              </a:rPr>
              <a:t>Video</a:t>
            </a:r>
            <a:endParaRPr lang="en-US" sz="3200" dirty="0">
              <a:latin typeface="+mj-lt"/>
            </a:endParaRPr>
          </a:p>
        </p:txBody>
      </p:sp>
      <p:pic>
        <p:nvPicPr>
          <p:cNvPr id="35842" name="Picture 2" descr="C:\Users\Ed Smith\Documents\Personal\USCGA\National GPS Course Development\USCG Aux GPS Graphics\JPEG Format\8-85 radar overl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57300"/>
            <a:ext cx="4047404" cy="3276600"/>
          </a:xfrm>
          <a:prstGeom prst="rect">
            <a:avLst/>
          </a:prstGeom>
          <a:noFill/>
        </p:spPr>
      </p:pic>
      <p:pic>
        <p:nvPicPr>
          <p:cNvPr id="35843" name="Picture 3" descr="C:\Users\Ed Smith\Documents\Personal\USCGA\National GPS Course Development\USCG Aux GPS Graphics\JPEG Format\8-89b video scre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971800"/>
            <a:ext cx="4043082" cy="3124200"/>
          </a:xfrm>
          <a:prstGeom prst="rect">
            <a:avLst/>
          </a:prstGeom>
          <a:noFill/>
        </p:spPr>
      </p:pic>
      <p:sp>
        <p:nvSpPr>
          <p:cNvPr id="6" name="Title 1"/>
          <p:cNvSpPr txBox="1">
            <a:spLocks/>
          </p:cNvSpPr>
          <p:nvPr/>
        </p:nvSpPr>
        <p:spPr>
          <a:xfrm>
            <a:off x="31844" y="0"/>
            <a:ext cx="7892955"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z="3600" dirty="0" smtClean="0"/>
              <a:t>Special Features of Chart plotters</a:t>
            </a:r>
            <a:endParaRPr lang="en-US" sz="3600" dirty="0"/>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64395048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600200"/>
            <a:ext cx="8915400" cy="3124200"/>
          </a:xfrm>
        </p:spPr>
        <p:txBody>
          <a:bodyPr/>
          <a:lstStyle/>
          <a:p>
            <a:pPr algn="ctr"/>
            <a:r>
              <a:rPr lang="en-US" sz="3600" dirty="0" smtClean="0">
                <a:solidFill>
                  <a:srgbClr val="002060"/>
                </a:solidFill>
              </a:rPr>
              <a:t>Desktop and laptop computers integrated into the vessel’s data communication network can offer many of the capabilities of dedicated marine chartplotters!</a:t>
            </a:r>
            <a:endParaRPr lang="en-US" sz="3600" dirty="0">
              <a:solidFill>
                <a:srgbClr val="002060"/>
              </a:solidFill>
            </a:endParaRPr>
          </a:p>
        </p:txBody>
      </p:sp>
      <p:sp>
        <p:nvSpPr>
          <p:cNvPr id="5" name="TextBox 4"/>
          <p:cNvSpPr txBox="1"/>
          <p:nvPr/>
        </p:nvSpPr>
        <p:spPr>
          <a:xfrm>
            <a:off x="914400" y="6019800"/>
            <a:ext cx="7141699" cy="461665"/>
          </a:xfrm>
          <a:prstGeom prst="rect">
            <a:avLst/>
          </a:prstGeom>
          <a:noFill/>
        </p:spPr>
        <p:txBody>
          <a:bodyPr wrap="none" rtlCol="0">
            <a:spAutoFit/>
          </a:bodyPr>
          <a:lstStyle/>
          <a:p>
            <a:r>
              <a:rPr lang="en-US" sz="2400" b="1" i="1" dirty="0" smtClean="0">
                <a:solidFill>
                  <a:srgbClr val="FF0000"/>
                </a:solidFill>
                <a:latin typeface="+mj-lt"/>
              </a:rPr>
              <a:t>Not recommended for the non-technical boater!</a:t>
            </a:r>
            <a:endParaRPr lang="en-US" sz="2400" b="1" i="1" dirty="0">
              <a:solidFill>
                <a:srgbClr val="FF0000"/>
              </a:solidFill>
              <a:latin typeface="+mj-lt"/>
            </a:endParaRPr>
          </a:p>
        </p:txBody>
      </p: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557824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Tablets and Smart Phones</a:t>
            </a:r>
            <a:br>
              <a:rPr lang="en-US" sz="3200" dirty="0" smtClean="0"/>
            </a:br>
            <a:r>
              <a:rPr lang="en-US" sz="1400" dirty="0" smtClean="0"/>
              <a:t>-</a:t>
            </a:r>
            <a:r>
              <a:rPr lang="en-US" sz="1400" dirty="0"/>
              <a:t>performance </a:t>
            </a:r>
            <a:r>
              <a:rPr lang="en-US" sz="1400" dirty="0" smtClean="0"/>
              <a:t>not yet up to dedicated chart plotters-</a:t>
            </a:r>
            <a:endParaRPr lang="en-US" sz="1400" dirty="0"/>
          </a:p>
        </p:txBody>
      </p:sp>
      <p:sp>
        <p:nvSpPr>
          <p:cNvPr id="6" name="Content Placeholder 5"/>
          <p:cNvSpPr>
            <a:spLocks noGrp="1"/>
          </p:cNvSpPr>
          <p:nvPr>
            <p:ph idx="1"/>
          </p:nvPr>
        </p:nvSpPr>
        <p:spPr>
          <a:xfrm>
            <a:off x="381000" y="1524000"/>
            <a:ext cx="5257800" cy="4572000"/>
          </a:xfrm>
        </p:spPr>
        <p:txBody>
          <a:bodyPr/>
          <a:lstStyle/>
          <a:p>
            <a:pPr marL="457200" indent="-457200">
              <a:buFont typeface="Arial" pitchFamily="34" charset="0"/>
              <a:buChar char="•"/>
            </a:pPr>
            <a:r>
              <a:rPr lang="en-US" dirty="0" smtClean="0"/>
              <a:t>Inexpensive charts</a:t>
            </a:r>
          </a:p>
          <a:p>
            <a:pPr marL="457200" indent="-457200">
              <a:buFont typeface="Arial" pitchFamily="34" charset="0"/>
              <a:buChar char="•"/>
            </a:pPr>
            <a:r>
              <a:rPr lang="en-US" dirty="0" smtClean="0"/>
              <a:t>Google Earth capable</a:t>
            </a:r>
          </a:p>
          <a:p>
            <a:pPr marL="457200" indent="-457200">
              <a:buFont typeface="Arial" pitchFamily="34" charset="0"/>
              <a:buChar char="•"/>
            </a:pPr>
            <a:r>
              <a:rPr lang="en-US" dirty="0" smtClean="0"/>
              <a:t>Limited navigational functionality</a:t>
            </a:r>
          </a:p>
          <a:p>
            <a:pPr marL="457200" indent="-457200">
              <a:buFont typeface="Arial" pitchFamily="34" charset="0"/>
              <a:buChar char="•"/>
            </a:pPr>
            <a:r>
              <a:rPr lang="en-US" dirty="0" smtClean="0"/>
              <a:t>Worth watching – expect greatly expanded capability in the future!</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349262"/>
            <a:ext cx="2971800" cy="4660799"/>
          </a:xfrm>
          <a:prstGeom prst="rect">
            <a:avLst/>
          </a:prstGeom>
          <a:noFill/>
          <a:ln w="9525">
            <a:noFill/>
            <a:miter lim="800000"/>
            <a:headEnd/>
            <a:tailEnd/>
          </a:ln>
        </p:spPr>
      </p:pic>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18258059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pPr eaLnBrk="1" hangingPunct="1">
              <a:defRPr/>
            </a:pPr>
            <a:r>
              <a:rPr lang="en-US" sz="3200" dirty="0" smtClean="0"/>
              <a:t>Considerations for Purchasing a GPS</a:t>
            </a:r>
          </a:p>
        </p:txBody>
      </p:sp>
      <p:sp>
        <p:nvSpPr>
          <p:cNvPr id="120836" name="Rectangle 3"/>
          <p:cNvSpPr>
            <a:spLocks noGrp="1" noChangeArrowheads="1"/>
          </p:cNvSpPr>
          <p:nvPr>
            <p:ph type="body" idx="1"/>
          </p:nvPr>
        </p:nvSpPr>
        <p:spPr>
          <a:xfrm>
            <a:off x="457200" y="1524000"/>
            <a:ext cx="7467600" cy="4572000"/>
          </a:xfrm>
        </p:spPr>
        <p:txBody>
          <a:bodyPr/>
          <a:lstStyle/>
          <a:p>
            <a:pPr marL="457200" indent="-457200" eaLnBrk="1" hangingPunct="1">
              <a:lnSpc>
                <a:spcPct val="80000"/>
              </a:lnSpc>
              <a:buFont typeface="Arial" pitchFamily="34" charset="0"/>
              <a:buChar char="•"/>
            </a:pPr>
            <a:r>
              <a:rPr lang="en-US" dirty="0" smtClean="0"/>
              <a:t>What product level do you need?</a:t>
            </a:r>
          </a:p>
          <a:p>
            <a:pPr marL="457200" indent="-457200" eaLnBrk="1" hangingPunct="1">
              <a:lnSpc>
                <a:spcPct val="80000"/>
              </a:lnSpc>
              <a:buFont typeface="Arial" pitchFamily="34" charset="0"/>
              <a:buChar char="•"/>
            </a:pPr>
            <a:r>
              <a:rPr lang="en-US" dirty="0" smtClean="0"/>
              <a:t>Power source</a:t>
            </a:r>
          </a:p>
          <a:p>
            <a:pPr marL="457200" indent="-457200" eaLnBrk="1" hangingPunct="1">
              <a:lnSpc>
                <a:spcPct val="80000"/>
              </a:lnSpc>
              <a:buFont typeface="Arial" pitchFamily="34" charset="0"/>
              <a:buChar char="•"/>
            </a:pPr>
            <a:r>
              <a:rPr lang="en-US" dirty="0" smtClean="0"/>
              <a:t>Portability</a:t>
            </a:r>
          </a:p>
          <a:p>
            <a:pPr marL="457200" indent="-457200" eaLnBrk="1" hangingPunct="1">
              <a:lnSpc>
                <a:spcPct val="80000"/>
              </a:lnSpc>
              <a:buFont typeface="Arial" pitchFamily="34" charset="0"/>
              <a:buChar char="•"/>
            </a:pPr>
            <a:r>
              <a:rPr lang="en-US" dirty="0" smtClean="0"/>
              <a:t>Screen brightness</a:t>
            </a:r>
          </a:p>
          <a:p>
            <a:pPr marL="457200" indent="-457200" eaLnBrk="1" hangingPunct="1">
              <a:lnSpc>
                <a:spcPct val="80000"/>
              </a:lnSpc>
              <a:buFont typeface="Arial" pitchFamily="34" charset="0"/>
              <a:buChar char="•"/>
            </a:pPr>
            <a:r>
              <a:rPr lang="en-US" dirty="0" smtClean="0"/>
              <a:t>Screen size</a:t>
            </a:r>
          </a:p>
          <a:p>
            <a:pPr marL="457200" indent="-457200" eaLnBrk="1" hangingPunct="1">
              <a:lnSpc>
                <a:spcPct val="80000"/>
              </a:lnSpc>
              <a:buFont typeface="Arial" pitchFamily="34" charset="0"/>
              <a:buChar char="•"/>
            </a:pPr>
            <a:r>
              <a:rPr lang="en-US" dirty="0" smtClean="0"/>
              <a:t>Color map displays add greatly to situational awareness and thus safety!</a:t>
            </a:r>
          </a:p>
          <a:p>
            <a:pPr eaLnBrk="1" hangingPunct="1">
              <a:lnSpc>
                <a:spcPct val="80000"/>
              </a:lnSpc>
            </a:pPr>
            <a:endParaRPr lang="en-US" sz="2400" dirty="0" smtClean="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25876947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Considerations for Purchasing a GPS</a:t>
            </a:r>
            <a:endParaRPr lang="en-US" sz="3200" dirty="0"/>
          </a:p>
        </p:txBody>
      </p:sp>
      <p:sp>
        <p:nvSpPr>
          <p:cNvPr id="3" name="Content Placeholder 2"/>
          <p:cNvSpPr>
            <a:spLocks noGrp="1"/>
          </p:cNvSpPr>
          <p:nvPr>
            <p:ph idx="1"/>
          </p:nvPr>
        </p:nvSpPr>
        <p:spPr>
          <a:xfrm>
            <a:off x="685800" y="1447800"/>
            <a:ext cx="7086600" cy="4114800"/>
          </a:xfrm>
        </p:spPr>
        <p:txBody>
          <a:bodyPr/>
          <a:lstStyle/>
          <a:p>
            <a:pPr marL="457200" indent="-457200" eaLnBrk="1" hangingPunct="1">
              <a:lnSpc>
                <a:spcPct val="80000"/>
              </a:lnSpc>
              <a:buFont typeface="Arial" pitchFamily="34" charset="0"/>
              <a:buChar char="•"/>
            </a:pPr>
            <a:r>
              <a:rPr lang="en-US" dirty="0" smtClean="0"/>
              <a:t>Plug-in chart modules or download capability</a:t>
            </a:r>
          </a:p>
          <a:p>
            <a:pPr marL="457200" indent="-457200" eaLnBrk="1" hangingPunct="1">
              <a:lnSpc>
                <a:spcPct val="80000"/>
              </a:lnSpc>
              <a:buFont typeface="Arial" pitchFamily="34" charset="0"/>
              <a:buChar char="•"/>
            </a:pPr>
            <a:r>
              <a:rPr lang="en-US" dirty="0" smtClean="0"/>
              <a:t>Mounting</a:t>
            </a:r>
          </a:p>
          <a:p>
            <a:pPr marL="457200" indent="-457200" eaLnBrk="1" hangingPunct="1">
              <a:lnSpc>
                <a:spcPct val="80000"/>
              </a:lnSpc>
              <a:buFont typeface="Arial" pitchFamily="34" charset="0"/>
              <a:buChar char="•"/>
            </a:pPr>
            <a:r>
              <a:rPr lang="en-US" dirty="0" smtClean="0"/>
              <a:t>Ease of use</a:t>
            </a:r>
          </a:p>
          <a:p>
            <a:pPr marL="457200" indent="-457200" eaLnBrk="1" hangingPunct="1">
              <a:lnSpc>
                <a:spcPct val="80000"/>
              </a:lnSpc>
              <a:buFont typeface="Arial" pitchFamily="34" charset="0"/>
              <a:buChar char="•"/>
            </a:pPr>
            <a:r>
              <a:rPr lang="en-US" dirty="0" smtClean="0"/>
              <a:t>Antenna configuration</a:t>
            </a:r>
          </a:p>
          <a:p>
            <a:pPr marL="457200" indent="-457200" eaLnBrk="1" hangingPunct="1">
              <a:lnSpc>
                <a:spcPct val="80000"/>
              </a:lnSpc>
              <a:buFont typeface="Arial" pitchFamily="34" charset="0"/>
              <a:buChar char="•"/>
            </a:pPr>
            <a:r>
              <a:rPr lang="en-US" dirty="0" smtClean="0"/>
              <a:t>Computer interface</a:t>
            </a:r>
          </a:p>
          <a:p>
            <a:pPr marL="457200" indent="-457200" eaLnBrk="1" hangingPunct="1">
              <a:lnSpc>
                <a:spcPct val="80000"/>
              </a:lnSpc>
              <a:buFont typeface="Arial" pitchFamily="34" charset="0"/>
              <a:buChar char="•"/>
            </a:pPr>
            <a:r>
              <a:rPr lang="en-US" dirty="0" smtClean="0"/>
              <a:t>Price</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119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289979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Wide Area Augmentation System</a:t>
            </a:r>
            <a:br>
              <a:rPr lang="en-US" sz="3200" dirty="0" smtClean="0"/>
            </a:br>
            <a:r>
              <a:rPr lang="en-US" sz="3200" dirty="0" smtClean="0"/>
              <a:t>(WAAS)</a:t>
            </a:r>
            <a:endParaRPr lang="en-US" sz="3200" dirty="0"/>
          </a:p>
        </p:txBody>
      </p:sp>
      <p:pic>
        <p:nvPicPr>
          <p:cNvPr id="5" name="Picture 2" descr="C:\Users\Ed Smith\Documents\Personal\USCGA\National GPS Course Development\USCG Aux GPS Graphics\JPEG Format\2-14 WAA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872" y="1524000"/>
            <a:ext cx="8261374" cy="4800623"/>
          </a:xfrm>
          <a:prstGeom prst="rect">
            <a:avLst/>
          </a:prstGeom>
          <a:noFill/>
        </p:spPr>
      </p:pic>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682862095"/>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9" name="Rectangle 5"/>
          <p:cNvSpPr>
            <a:spLocks noGrp="1" noChangeArrowheads="1"/>
          </p:cNvSpPr>
          <p:nvPr>
            <p:ph type="title"/>
          </p:nvPr>
        </p:nvSpPr>
        <p:spPr>
          <a:xfrm>
            <a:off x="27296" y="0"/>
            <a:ext cx="4191000" cy="1143000"/>
          </a:xfrm>
        </p:spPr>
        <p:txBody>
          <a:bodyPr/>
          <a:lstStyle/>
          <a:p>
            <a:pPr eaLnBrk="1" hangingPunct="1">
              <a:defRPr/>
            </a:pPr>
            <a:r>
              <a:rPr lang="en-US" sz="4000" dirty="0" smtClean="0">
                <a:effectLst/>
              </a:rPr>
              <a:t>In Conclusion</a:t>
            </a:r>
          </a:p>
        </p:txBody>
      </p:sp>
      <p:sp>
        <p:nvSpPr>
          <p:cNvPr id="121861" name="Rectangle 6"/>
          <p:cNvSpPr>
            <a:spLocks noGrp="1" noChangeArrowheads="1"/>
          </p:cNvSpPr>
          <p:nvPr>
            <p:ph idx="1"/>
          </p:nvPr>
        </p:nvSpPr>
        <p:spPr>
          <a:xfrm>
            <a:off x="838200" y="1371600"/>
            <a:ext cx="7848600" cy="5105400"/>
          </a:xfrm>
        </p:spPr>
        <p:txBody>
          <a:bodyPr/>
          <a:lstStyle/>
          <a:p>
            <a:pPr eaLnBrk="1" hangingPunct="1">
              <a:buFont typeface="Arial" pitchFamily="34" charset="0"/>
              <a:buChar char="•"/>
            </a:pPr>
            <a:r>
              <a:rPr lang="en-US" sz="2400" dirty="0" smtClean="0"/>
              <a:t>A marine GPS is an accurate navigational aid</a:t>
            </a:r>
          </a:p>
          <a:p>
            <a:pPr eaLnBrk="1" hangingPunct="1">
              <a:buFont typeface="Arial" pitchFamily="34" charset="0"/>
              <a:buChar char="•"/>
            </a:pPr>
            <a:r>
              <a:rPr lang="en-US" sz="2400" dirty="0" smtClean="0"/>
              <a:t>Use a GPS to augment navigating with paper charts and a marine compass</a:t>
            </a:r>
          </a:p>
          <a:p>
            <a:pPr eaLnBrk="1" hangingPunct="1">
              <a:buFont typeface="Arial" pitchFamily="34" charset="0"/>
              <a:buChar char="•"/>
            </a:pPr>
            <a:r>
              <a:rPr lang="en-US" sz="2400" dirty="0" smtClean="0"/>
              <a:t>There are many different types of devices to choose from – match purchase to need</a:t>
            </a:r>
          </a:p>
          <a:p>
            <a:pPr eaLnBrk="1" hangingPunct="1">
              <a:buFont typeface="Arial" pitchFamily="34" charset="0"/>
              <a:buChar char="•"/>
            </a:pPr>
            <a:r>
              <a:rPr lang="en-US" sz="2400" dirty="0" smtClean="0"/>
              <a:t>To get the most out of your GPS, practice until proficient</a:t>
            </a:r>
          </a:p>
          <a:p>
            <a:pPr eaLnBrk="1" hangingPunct="1">
              <a:buFont typeface="Arial" pitchFamily="34" charset="0"/>
              <a:buChar char="•"/>
            </a:pPr>
            <a:r>
              <a:rPr lang="en-US" sz="2400" dirty="0" smtClean="0"/>
              <a:t>Cross-check your GPS position frequently</a:t>
            </a:r>
          </a:p>
          <a:p>
            <a:pPr eaLnBrk="1" hangingPunct="1">
              <a:buFont typeface="Arial" pitchFamily="34" charset="0"/>
              <a:buChar char="•"/>
            </a:pPr>
            <a:r>
              <a:rPr lang="en-US" sz="2400" dirty="0" smtClean="0"/>
              <a:t>Don’t suffer from GPS fixation</a:t>
            </a:r>
          </a:p>
          <a:p>
            <a:pPr marL="0" indent="0" eaLnBrk="1" hangingPunct="1"/>
            <a:endParaRPr lang="en-US" sz="2000" dirty="0" smtClean="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97628689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0" y="0"/>
            <a:ext cx="7772400" cy="838200"/>
          </a:xfrm>
        </p:spPr>
        <p:txBody>
          <a:bodyPr/>
          <a:lstStyle/>
          <a:p>
            <a:pPr eaLnBrk="1" hangingPunct="1">
              <a:defRPr/>
            </a:pPr>
            <a:r>
              <a:rPr lang="en-US" dirty="0" smtClean="0"/>
              <a:t>Question?  Comments</a:t>
            </a:r>
          </a:p>
        </p:txBody>
      </p:sp>
      <p:pic>
        <p:nvPicPr>
          <p:cNvPr id="122884" name="Picture 3" descr="16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0" y="1676400"/>
            <a:ext cx="5683250" cy="4503737"/>
          </a:xfrm>
          <a:prstGeom prst="rect">
            <a:avLst/>
          </a:prstGeom>
          <a:noFill/>
          <a:ln w="38100">
            <a:solidFill>
              <a:schemeClr val="bg2"/>
            </a:solidFill>
            <a:miter lim="800000"/>
            <a:headEnd/>
            <a:tailEnd/>
          </a:ln>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025224989"/>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 y="0"/>
            <a:ext cx="7772400" cy="838200"/>
          </a:xfrm>
        </p:spPr>
        <p:txBody>
          <a:bodyPr/>
          <a:lstStyle/>
          <a:p>
            <a:r>
              <a:rPr lang="en-US" dirty="0" smtClean="0"/>
              <a:t>Additional Slides</a:t>
            </a:r>
            <a:endParaRPr lang="en-US" dirty="0"/>
          </a:p>
        </p:txBody>
      </p:sp>
      <p:sp>
        <p:nvSpPr>
          <p:cNvPr id="3"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22981693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 y="0"/>
            <a:ext cx="8001000" cy="838200"/>
          </a:xfrm>
        </p:spPr>
        <p:txBody>
          <a:bodyPr/>
          <a:lstStyle/>
          <a:p>
            <a:r>
              <a:rPr lang="en-US" dirty="0">
                <a:solidFill>
                  <a:schemeClr val="bg1"/>
                </a:solidFill>
                <a:latin typeface="Arial" charset="0"/>
                <a:cs typeface="Arial" charset="0"/>
              </a:rPr>
              <a:t>How Long Will Each Leg Take</a:t>
            </a:r>
            <a:r>
              <a:rPr lang="en-US" dirty="0" smtClean="0">
                <a:solidFill>
                  <a:schemeClr val="bg1"/>
                </a:solidFill>
                <a:latin typeface="Arial" charset="0"/>
                <a:cs typeface="Arial" charset="0"/>
              </a:rPr>
              <a:t>?</a:t>
            </a:r>
            <a:endParaRPr lang="en-US" dirty="0">
              <a:solidFill>
                <a:schemeClr val="bg1"/>
              </a:solidFill>
            </a:endParaRPr>
          </a:p>
        </p:txBody>
      </p:sp>
      <p:sp>
        <p:nvSpPr>
          <p:cNvPr id="3" name="Rectangle 18"/>
          <p:cNvSpPr txBox="1">
            <a:spLocks noChangeArrowheads="1"/>
          </p:cNvSpPr>
          <p:nvPr/>
        </p:nvSpPr>
        <p:spPr bwMode="auto">
          <a:xfrm>
            <a:off x="990600" y="609600"/>
            <a:ext cx="7772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pPr eaLnBrk="1" hangingPunct="1">
              <a:defRPr/>
            </a:pPr>
            <a:endParaRPr lang="en-US" dirty="0" smtClean="0">
              <a:solidFill>
                <a:schemeClr val="accent6">
                  <a:lumMod val="50000"/>
                </a:schemeClr>
              </a:solidFill>
              <a:latin typeface="Arial" charset="0"/>
              <a:cs typeface="Arial" charset="0"/>
            </a:endParaRPr>
          </a:p>
        </p:txBody>
      </p:sp>
      <p:sp>
        <p:nvSpPr>
          <p:cNvPr id="4" name="Rectangle 3"/>
          <p:cNvSpPr>
            <a:spLocks noChangeArrowheads="1"/>
          </p:cNvSpPr>
          <p:nvPr/>
        </p:nvSpPr>
        <p:spPr bwMode="auto">
          <a:xfrm>
            <a:off x="762000" y="20574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0" hangingPunct="0"/>
            <a:r>
              <a:rPr lang="en-US" sz="2800" b="1" dirty="0">
                <a:solidFill>
                  <a:srgbClr val="003366"/>
                </a:solidFill>
                <a:latin typeface="Arial" charset="0"/>
                <a:cs typeface="Arial" charset="0"/>
              </a:rPr>
              <a:t>60</a:t>
            </a:r>
            <a:r>
              <a:rPr lang="en-US" sz="1200" b="1" dirty="0">
                <a:solidFill>
                  <a:srgbClr val="003366"/>
                </a:solidFill>
                <a:latin typeface="Arial" charset="0"/>
                <a:cs typeface="Arial" charset="0"/>
              </a:rPr>
              <a:t>(minutes) </a:t>
            </a:r>
            <a:r>
              <a:rPr lang="en-US" sz="2800" b="1" dirty="0">
                <a:solidFill>
                  <a:srgbClr val="003366"/>
                </a:solidFill>
                <a:latin typeface="Arial" charset="0"/>
                <a:cs typeface="Arial" charset="0"/>
              </a:rPr>
              <a:t>x Distance</a:t>
            </a:r>
            <a:r>
              <a:rPr lang="en-US" sz="1200" b="1" dirty="0">
                <a:solidFill>
                  <a:srgbClr val="003366"/>
                </a:solidFill>
                <a:latin typeface="Arial" charset="0"/>
                <a:cs typeface="Arial" charset="0"/>
              </a:rPr>
              <a:t>(nm)</a:t>
            </a:r>
            <a:r>
              <a:rPr lang="en-US" sz="2800" b="1" dirty="0">
                <a:solidFill>
                  <a:srgbClr val="003366"/>
                </a:solidFill>
                <a:latin typeface="Arial" charset="0"/>
                <a:cs typeface="Arial" charset="0"/>
              </a:rPr>
              <a:t> = Speed</a:t>
            </a:r>
            <a:r>
              <a:rPr lang="en-US" sz="1200" b="1" dirty="0">
                <a:solidFill>
                  <a:srgbClr val="003366"/>
                </a:solidFill>
                <a:latin typeface="Arial" charset="0"/>
                <a:cs typeface="Arial" charset="0"/>
              </a:rPr>
              <a:t>(kn) </a:t>
            </a:r>
            <a:r>
              <a:rPr lang="en-US" sz="2800" b="1" dirty="0">
                <a:solidFill>
                  <a:srgbClr val="003366"/>
                </a:solidFill>
                <a:latin typeface="Arial" charset="0"/>
                <a:cs typeface="Arial" charset="0"/>
              </a:rPr>
              <a:t>x Time</a:t>
            </a:r>
            <a:r>
              <a:rPr lang="en-US" sz="1200" b="1" dirty="0">
                <a:solidFill>
                  <a:srgbClr val="003366"/>
                </a:solidFill>
                <a:latin typeface="Arial" charset="0"/>
                <a:cs typeface="Arial" charset="0"/>
              </a:rPr>
              <a:t>(minutes) </a:t>
            </a:r>
          </a:p>
          <a:p>
            <a:pPr algn="ctr" eaLnBrk="0" hangingPunct="0"/>
            <a:endParaRPr lang="en-US" sz="2800" b="1" dirty="0">
              <a:solidFill>
                <a:srgbClr val="003366"/>
              </a:solidFill>
              <a:latin typeface="Arial" charset="0"/>
              <a:cs typeface="Arial" charset="0"/>
            </a:endParaRPr>
          </a:p>
          <a:p>
            <a:pPr algn="ctr" eaLnBrk="0" hangingPunct="0"/>
            <a:r>
              <a:rPr lang="en-US" sz="2800" b="1" dirty="0">
                <a:solidFill>
                  <a:srgbClr val="003366"/>
                </a:solidFill>
                <a:latin typeface="Arial" charset="0"/>
                <a:cs typeface="Arial" charset="0"/>
              </a:rPr>
              <a:t>60D = ST</a:t>
            </a:r>
          </a:p>
          <a:p>
            <a:pPr algn="ctr" eaLnBrk="0" hangingPunct="0"/>
            <a:endParaRPr lang="en-US" sz="2800" b="1" i="1" dirty="0">
              <a:solidFill>
                <a:srgbClr val="003366"/>
              </a:solidFill>
              <a:latin typeface="Arial" charset="0"/>
              <a:cs typeface="Arial" charset="0"/>
            </a:endParaRPr>
          </a:p>
          <a:p>
            <a:pPr algn="ctr" eaLnBrk="0" hangingPunct="0"/>
            <a:r>
              <a:rPr lang="en-US" sz="2800" b="1" i="1" dirty="0">
                <a:solidFill>
                  <a:srgbClr val="003366"/>
                </a:solidFill>
                <a:latin typeface="Arial" charset="0"/>
                <a:cs typeface="Arial" charset="0"/>
              </a:rPr>
              <a:t>“Sixty D Street” </a:t>
            </a:r>
          </a:p>
          <a:p>
            <a:pPr algn="ctr" eaLnBrk="0" hangingPunct="0"/>
            <a:endParaRPr lang="en-US" sz="2800" b="1" dirty="0">
              <a:solidFill>
                <a:srgbClr val="003366"/>
              </a:solidFill>
              <a:latin typeface="Arial" charset="0"/>
              <a:cs typeface="Arial" charset="0"/>
            </a:endParaRPr>
          </a:p>
          <a:p>
            <a:pPr algn="ctr" eaLnBrk="0" hangingPunct="0"/>
            <a:endParaRPr lang="en-US" sz="2800" b="1" dirty="0">
              <a:solidFill>
                <a:srgbClr val="003366"/>
              </a:solidFill>
              <a:latin typeface="Arial" charset="0"/>
              <a:cs typeface="Arial" charset="0"/>
            </a:endParaRPr>
          </a:p>
          <a:p>
            <a:pPr algn="ctr" eaLnBrk="0" hangingPunct="0"/>
            <a:endParaRPr lang="en-US" sz="2800" b="1" dirty="0">
              <a:solidFill>
                <a:srgbClr val="003366"/>
              </a:solidFill>
              <a:latin typeface="Arial" charset="0"/>
              <a:cs typeface="Arial" charset="0"/>
            </a:endParaRPr>
          </a:p>
          <a:p>
            <a:pPr algn="ctr" eaLnBrk="0" hangingPunct="0"/>
            <a:endParaRPr lang="en-US" sz="2800" b="1" dirty="0">
              <a:solidFill>
                <a:srgbClr val="003366"/>
              </a:solidFill>
              <a:latin typeface="Arial" charset="0"/>
              <a:cs typeface="Arial" charset="0"/>
            </a:endParaRPr>
          </a:p>
        </p:txBody>
      </p:sp>
      <p:grpSp>
        <p:nvGrpSpPr>
          <p:cNvPr id="5" name="Group 17"/>
          <p:cNvGrpSpPr>
            <a:grpSpLocks/>
          </p:cNvGrpSpPr>
          <p:nvPr/>
        </p:nvGrpSpPr>
        <p:grpSpPr bwMode="auto">
          <a:xfrm>
            <a:off x="5168900" y="2515048"/>
            <a:ext cx="3365500" cy="2742752"/>
            <a:chOff x="3256" y="1745"/>
            <a:chExt cx="1880" cy="1567"/>
          </a:xfrm>
        </p:grpSpPr>
        <p:sp>
          <p:nvSpPr>
            <p:cNvPr id="6" name="Text Box 8"/>
            <p:cNvSpPr txBox="1">
              <a:spLocks noChangeArrowheads="1"/>
            </p:cNvSpPr>
            <p:nvPr/>
          </p:nvSpPr>
          <p:spPr bwMode="auto">
            <a:xfrm>
              <a:off x="3795" y="1745"/>
              <a:ext cx="795" cy="404"/>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6">
                      <a:lumMod val="50000"/>
                    </a:schemeClr>
                  </a:solidFill>
                  <a:latin typeface="Impact" pitchFamily="34" charset="0"/>
                </a:rPr>
                <a:t>60 x D</a:t>
              </a:r>
            </a:p>
          </p:txBody>
        </p:sp>
        <p:sp>
          <p:nvSpPr>
            <p:cNvPr id="7" name="Text Box 9"/>
            <p:cNvSpPr txBox="1">
              <a:spLocks noChangeArrowheads="1"/>
            </p:cNvSpPr>
            <p:nvPr/>
          </p:nvSpPr>
          <p:spPr bwMode="auto">
            <a:xfrm>
              <a:off x="3696" y="2537"/>
              <a:ext cx="251" cy="404"/>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6">
                      <a:lumMod val="50000"/>
                    </a:schemeClr>
                  </a:solidFill>
                  <a:latin typeface="Impact" pitchFamily="34" charset="0"/>
                </a:rPr>
                <a:t>S</a:t>
              </a:r>
            </a:p>
          </p:txBody>
        </p:sp>
        <p:sp>
          <p:nvSpPr>
            <p:cNvPr id="8" name="Text Box 10"/>
            <p:cNvSpPr txBox="1">
              <a:spLocks noChangeArrowheads="1"/>
            </p:cNvSpPr>
            <p:nvPr/>
          </p:nvSpPr>
          <p:spPr bwMode="auto">
            <a:xfrm>
              <a:off x="4416" y="2537"/>
              <a:ext cx="236" cy="404"/>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6">
                      <a:lumMod val="50000"/>
                    </a:schemeClr>
                  </a:solidFill>
                  <a:latin typeface="Impact" pitchFamily="34" charset="0"/>
                </a:rPr>
                <a:t>T</a:t>
              </a:r>
            </a:p>
          </p:txBody>
        </p:sp>
        <p:grpSp>
          <p:nvGrpSpPr>
            <p:cNvPr id="9" name="Group 16"/>
            <p:cNvGrpSpPr>
              <a:grpSpLocks/>
            </p:cNvGrpSpPr>
            <p:nvPr/>
          </p:nvGrpSpPr>
          <p:grpSpPr bwMode="auto">
            <a:xfrm>
              <a:off x="3256" y="2228"/>
              <a:ext cx="1880" cy="1084"/>
              <a:chOff x="1944" y="2948"/>
              <a:chExt cx="1880" cy="1084"/>
            </a:xfrm>
          </p:grpSpPr>
          <p:sp>
            <p:nvSpPr>
              <p:cNvPr id="10" name="Oval 12"/>
              <p:cNvSpPr>
                <a:spLocks noChangeArrowheads="1"/>
              </p:cNvSpPr>
              <p:nvPr/>
            </p:nvSpPr>
            <p:spPr bwMode="auto">
              <a:xfrm>
                <a:off x="1944" y="2948"/>
                <a:ext cx="145" cy="297"/>
              </a:xfrm>
              <a:prstGeom prst="ellipse">
                <a:avLst/>
              </a:prstGeom>
              <a:noFill/>
              <a:ln w="57150">
                <a:solidFill>
                  <a:schemeClr val="accent6">
                    <a:lumMod val="50000"/>
                  </a:schemeClr>
                </a:solidFill>
                <a:round/>
                <a:headEnd/>
                <a:tailEnd/>
              </a:ln>
              <a:effectLst/>
            </p:spPr>
            <p:txBody>
              <a:bodyPr wrap="none" anchor="ctr">
                <a:spAutoFit/>
              </a:bodyPr>
              <a:lstStyle/>
              <a:p>
                <a:pPr>
                  <a:defRPr/>
                </a:pPr>
                <a:endParaRPr lang="en-US" dirty="0">
                  <a:effectLst>
                    <a:outerShdw blurRad="38100" dist="38100" dir="2700000" algn="tl">
                      <a:srgbClr val="000000">
                        <a:alpha val="43137"/>
                      </a:srgbClr>
                    </a:outerShdw>
                  </a:effectLst>
                </a:endParaRPr>
              </a:p>
            </p:txBody>
          </p:sp>
          <p:sp>
            <p:nvSpPr>
              <p:cNvPr id="11" name="Line 13"/>
              <p:cNvSpPr>
                <a:spLocks noChangeShapeType="1"/>
              </p:cNvSpPr>
              <p:nvPr/>
            </p:nvSpPr>
            <p:spPr bwMode="auto">
              <a:xfrm>
                <a:off x="1952" y="3080"/>
                <a:ext cx="1872" cy="0"/>
              </a:xfrm>
              <a:prstGeom prst="line">
                <a:avLst/>
              </a:prstGeom>
              <a:noFill/>
              <a:ln w="57150">
                <a:solidFill>
                  <a:schemeClr val="accent6">
                    <a:lumMod val="50000"/>
                  </a:schemeClr>
                </a:solidFill>
                <a:round/>
                <a:headEnd/>
                <a:tailEnd/>
              </a:ln>
              <a:effectLst/>
            </p:spPr>
            <p:txBody>
              <a:bodyPr>
                <a:spAutoFit/>
              </a:bodyPr>
              <a:lstStyle/>
              <a:p>
                <a:pPr>
                  <a:defRPr/>
                </a:pPr>
                <a:endParaRPr lang="en-US" dirty="0">
                  <a:effectLst>
                    <a:outerShdw blurRad="38100" dist="38100" dir="2700000" algn="tl">
                      <a:srgbClr val="000000">
                        <a:alpha val="43137"/>
                      </a:srgbClr>
                    </a:outerShdw>
                  </a:effectLst>
                </a:endParaRPr>
              </a:p>
            </p:txBody>
          </p:sp>
          <p:sp>
            <p:nvSpPr>
              <p:cNvPr id="12" name="Line 15"/>
              <p:cNvSpPr>
                <a:spLocks noChangeShapeType="1"/>
              </p:cNvSpPr>
              <p:nvPr/>
            </p:nvSpPr>
            <p:spPr bwMode="auto">
              <a:xfrm>
                <a:off x="2880" y="3072"/>
                <a:ext cx="0" cy="960"/>
              </a:xfrm>
              <a:prstGeom prst="line">
                <a:avLst/>
              </a:prstGeom>
              <a:noFill/>
              <a:ln w="57150">
                <a:solidFill>
                  <a:schemeClr val="accent6">
                    <a:lumMod val="50000"/>
                  </a:schemeClr>
                </a:solidFill>
                <a:round/>
                <a:headEnd/>
                <a:tailEnd/>
              </a:ln>
              <a:effectLst/>
            </p:spPr>
            <p:txBody>
              <a:bodyPr>
                <a:spAutoFit/>
              </a:bodyPr>
              <a:lstStyle/>
              <a:p>
                <a:pPr>
                  <a:defRPr/>
                </a:pPr>
                <a:endParaRPr lang="en-US" dirty="0">
                  <a:effectLst>
                    <a:outerShdw blurRad="38100" dist="38100" dir="2700000" algn="tl">
                      <a:srgbClr val="000000">
                        <a:alpha val="43137"/>
                      </a:srgbClr>
                    </a:outerShdw>
                  </a:effectLst>
                </a:endParaRPr>
              </a:p>
            </p:txBody>
          </p:sp>
        </p:grpSp>
      </p:grpSp>
      <p:sp>
        <p:nvSpPr>
          <p:cNvPr id="13"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855995551"/>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t>
            </a:r>
            <a:endParaRPr lang="en-US" dirty="0"/>
          </a:p>
        </p:txBody>
      </p:sp>
      <p:sp>
        <p:nvSpPr>
          <p:cNvPr id="81924" name="Rectangle 4"/>
          <p:cNvSpPr>
            <a:spLocks noGrp="1" noChangeArrowheads="1"/>
          </p:cNvSpPr>
          <p:nvPr>
            <p:ph idx="1"/>
          </p:nvPr>
        </p:nvSpPr>
        <p:spPr>
          <a:xfrm>
            <a:off x="1447800" y="1143000"/>
            <a:ext cx="5181600" cy="4876800"/>
          </a:xfrm>
        </p:spPr>
        <p:txBody>
          <a:bodyPr/>
          <a:lstStyle/>
          <a:p>
            <a:pPr eaLnBrk="1" hangingPunct="1">
              <a:lnSpc>
                <a:spcPct val="75000"/>
              </a:lnSpc>
              <a:buFontTx/>
              <a:buNone/>
            </a:pPr>
            <a:endParaRPr lang="en-US" sz="2000" dirty="0" smtClean="0">
              <a:latin typeface="Arial" charset="0"/>
              <a:cs typeface="Arial" charset="0"/>
            </a:endParaRPr>
          </a:p>
          <a:p>
            <a:pPr eaLnBrk="1" hangingPunct="1">
              <a:lnSpc>
                <a:spcPct val="75000"/>
              </a:lnSpc>
              <a:buFontTx/>
              <a:buNone/>
            </a:pPr>
            <a:r>
              <a:rPr lang="en-US" sz="2400" dirty="0" smtClean="0">
                <a:solidFill>
                  <a:srgbClr val="FF0000"/>
                </a:solidFill>
                <a:latin typeface="Arial" charset="0"/>
                <a:cs typeface="Arial" charset="0"/>
              </a:rPr>
              <a:t>T</a:t>
            </a:r>
            <a:r>
              <a:rPr lang="en-US" sz="2000" dirty="0" smtClean="0">
                <a:latin typeface="Arial" charset="0"/>
                <a:cs typeface="Arial" charset="0"/>
              </a:rPr>
              <a:t>:  You travel 3.5 nm at 15 kn.  How long did it take?</a:t>
            </a:r>
          </a:p>
          <a:p>
            <a:pPr eaLnBrk="1" hangingPunct="1">
              <a:lnSpc>
                <a:spcPct val="75000"/>
              </a:lnSpc>
              <a:buFontTx/>
              <a:buNone/>
            </a:pPr>
            <a:endParaRPr lang="en-US" sz="2000" dirty="0" smtClean="0">
              <a:latin typeface="Arial" charset="0"/>
              <a:cs typeface="Arial" charset="0"/>
            </a:endParaRPr>
          </a:p>
          <a:p>
            <a:pPr eaLnBrk="1" hangingPunct="1">
              <a:lnSpc>
                <a:spcPct val="75000"/>
              </a:lnSpc>
              <a:buFontTx/>
              <a:buNone/>
            </a:pPr>
            <a:r>
              <a:rPr lang="en-US" sz="2000" dirty="0" smtClean="0">
                <a:latin typeface="Arial" charset="0"/>
                <a:cs typeface="Arial" charset="0"/>
              </a:rPr>
              <a:t>	(60 x 3.5 nm) ÷</a:t>
            </a:r>
            <a:r>
              <a:rPr lang="en-US" sz="2000" dirty="0" smtClean="0">
                <a:latin typeface="Arial" charset="0"/>
                <a:cs typeface="Arial" charset="0"/>
                <a:sym typeface="Bookshelf Symbol 2" pitchFamily="2" charset="2"/>
              </a:rPr>
              <a:t> 15 kn = 14 min</a:t>
            </a:r>
          </a:p>
          <a:p>
            <a:pPr eaLnBrk="1" hangingPunct="1">
              <a:lnSpc>
                <a:spcPct val="75000"/>
              </a:lnSpc>
              <a:buFontTx/>
              <a:buNone/>
            </a:pPr>
            <a:r>
              <a:rPr lang="en-US" sz="2000" dirty="0" smtClean="0">
                <a:latin typeface="Arial" charset="0"/>
                <a:cs typeface="Arial" charset="0"/>
                <a:sym typeface="Bookshelf Symbol 2" pitchFamily="2" charset="2"/>
              </a:rPr>
              <a:t/>
            </a:r>
            <a:br>
              <a:rPr lang="en-US" sz="2000" dirty="0" smtClean="0">
                <a:latin typeface="Arial" charset="0"/>
                <a:cs typeface="Arial" charset="0"/>
                <a:sym typeface="Bookshelf Symbol 2" pitchFamily="2" charset="2"/>
              </a:rPr>
            </a:br>
            <a:endParaRPr lang="en-US" sz="2000" dirty="0" smtClean="0">
              <a:latin typeface="Arial" charset="0"/>
              <a:cs typeface="Arial" charset="0"/>
              <a:sym typeface="Bookshelf Symbol 2" pitchFamily="2" charset="2"/>
            </a:endParaRPr>
          </a:p>
          <a:p>
            <a:pPr eaLnBrk="1" hangingPunct="1">
              <a:lnSpc>
                <a:spcPct val="75000"/>
              </a:lnSpc>
              <a:buFontTx/>
              <a:buNone/>
            </a:pPr>
            <a:r>
              <a:rPr lang="en-US" sz="2400" dirty="0" smtClean="0">
                <a:solidFill>
                  <a:srgbClr val="FF0000"/>
                </a:solidFill>
                <a:latin typeface="Arial" charset="0"/>
                <a:cs typeface="Arial" charset="0"/>
                <a:sym typeface="Bookshelf Symbol 2" pitchFamily="2" charset="2"/>
              </a:rPr>
              <a:t>S</a:t>
            </a:r>
            <a:r>
              <a:rPr lang="en-US" sz="2000" dirty="0" smtClean="0">
                <a:latin typeface="Arial" charset="0"/>
                <a:cs typeface="Arial" charset="0"/>
                <a:sym typeface="Bookshelf Symbol 2" pitchFamily="2" charset="2"/>
              </a:rPr>
              <a:t>:  You travel 3.5 nm in 14 min.  How fast?</a:t>
            </a:r>
          </a:p>
          <a:p>
            <a:pPr eaLnBrk="1" hangingPunct="1">
              <a:lnSpc>
                <a:spcPct val="75000"/>
              </a:lnSpc>
              <a:buFontTx/>
              <a:buNone/>
            </a:pPr>
            <a:r>
              <a:rPr lang="en-US" sz="2000" dirty="0" smtClean="0">
                <a:latin typeface="Arial" charset="0"/>
                <a:cs typeface="Arial" charset="0"/>
                <a:sym typeface="Bookshelf Symbol 2" pitchFamily="2" charset="2"/>
              </a:rPr>
              <a:t> </a:t>
            </a:r>
          </a:p>
          <a:p>
            <a:pPr eaLnBrk="1" hangingPunct="1">
              <a:lnSpc>
                <a:spcPct val="75000"/>
              </a:lnSpc>
              <a:buFontTx/>
              <a:buNone/>
            </a:pPr>
            <a:r>
              <a:rPr lang="en-US" sz="2000" dirty="0" smtClean="0">
                <a:latin typeface="Arial" charset="0"/>
                <a:cs typeface="Arial" charset="0"/>
                <a:sym typeface="Bookshelf Symbol 2" pitchFamily="2" charset="2"/>
              </a:rPr>
              <a:t>	(60 x 3.5 nm) </a:t>
            </a:r>
            <a:r>
              <a:rPr lang="en-US" sz="2000" dirty="0" smtClean="0">
                <a:latin typeface="Arial" charset="0"/>
                <a:cs typeface="Arial" charset="0"/>
              </a:rPr>
              <a:t>÷</a:t>
            </a:r>
            <a:r>
              <a:rPr lang="en-US" sz="2000" dirty="0" smtClean="0">
                <a:latin typeface="Arial" charset="0"/>
                <a:cs typeface="Arial" charset="0"/>
                <a:sym typeface="Bookshelf Symbol 2" pitchFamily="2" charset="2"/>
              </a:rPr>
              <a:t> 14 min  =  15 kn</a:t>
            </a:r>
          </a:p>
          <a:p>
            <a:pPr eaLnBrk="1" hangingPunct="1">
              <a:lnSpc>
                <a:spcPct val="75000"/>
              </a:lnSpc>
              <a:buFontTx/>
              <a:buNone/>
            </a:pPr>
            <a:endParaRPr lang="en-US" sz="3600" dirty="0" smtClean="0">
              <a:latin typeface="Arial" charset="0"/>
              <a:cs typeface="Arial" charset="0"/>
            </a:endParaRPr>
          </a:p>
          <a:p>
            <a:pPr eaLnBrk="1" hangingPunct="1">
              <a:lnSpc>
                <a:spcPct val="75000"/>
              </a:lnSpc>
              <a:buFontTx/>
              <a:buNone/>
            </a:pPr>
            <a:r>
              <a:rPr lang="en-US" sz="2400" dirty="0" smtClean="0">
                <a:solidFill>
                  <a:srgbClr val="FF0000"/>
                </a:solidFill>
                <a:latin typeface="Arial" charset="0"/>
                <a:cs typeface="Arial" charset="0"/>
                <a:sym typeface="Bookshelf Symbol 2" pitchFamily="2" charset="2"/>
              </a:rPr>
              <a:t>D</a:t>
            </a:r>
            <a:r>
              <a:rPr lang="en-US" sz="2000" dirty="0" smtClean="0">
                <a:latin typeface="Arial" charset="0"/>
                <a:cs typeface="Arial" charset="0"/>
                <a:sym typeface="Bookshelf Symbol 2" pitchFamily="2" charset="2"/>
              </a:rPr>
              <a:t>:  You cruise at 15 kn for 14 min.  How far have you moved?</a:t>
            </a:r>
          </a:p>
          <a:p>
            <a:pPr eaLnBrk="1" hangingPunct="1">
              <a:lnSpc>
                <a:spcPct val="75000"/>
              </a:lnSpc>
              <a:buFontTx/>
              <a:buNone/>
            </a:pPr>
            <a:r>
              <a:rPr lang="en-US" sz="2000" dirty="0" smtClean="0">
                <a:latin typeface="Arial" charset="0"/>
                <a:cs typeface="Arial" charset="0"/>
                <a:sym typeface="Bookshelf Symbol 2" pitchFamily="2" charset="2"/>
              </a:rPr>
              <a:t> </a:t>
            </a:r>
          </a:p>
          <a:p>
            <a:pPr eaLnBrk="1" hangingPunct="1">
              <a:lnSpc>
                <a:spcPct val="75000"/>
              </a:lnSpc>
              <a:buFontTx/>
              <a:buNone/>
            </a:pPr>
            <a:r>
              <a:rPr lang="en-US" sz="2000" dirty="0" smtClean="0">
                <a:latin typeface="Arial" charset="0"/>
                <a:cs typeface="Arial" charset="0"/>
                <a:sym typeface="Bookshelf Symbol 2" pitchFamily="2" charset="2"/>
              </a:rPr>
              <a:t>	(15 kn x 14 min) </a:t>
            </a:r>
            <a:r>
              <a:rPr lang="en-US" sz="2000" dirty="0" smtClean="0">
                <a:latin typeface="Arial" charset="0"/>
                <a:cs typeface="Arial" charset="0"/>
              </a:rPr>
              <a:t>÷</a:t>
            </a:r>
            <a:r>
              <a:rPr lang="en-US" sz="2000" dirty="0" smtClean="0">
                <a:latin typeface="Arial" charset="0"/>
                <a:cs typeface="Arial" charset="0"/>
                <a:sym typeface="Bookshelf Symbol 2" pitchFamily="2" charset="2"/>
              </a:rPr>
              <a:t> 60 =  3.5 nm</a:t>
            </a:r>
          </a:p>
          <a:p>
            <a:pPr eaLnBrk="1" hangingPunct="1">
              <a:lnSpc>
                <a:spcPct val="75000"/>
              </a:lnSpc>
              <a:buFontTx/>
              <a:buNone/>
            </a:pPr>
            <a:endParaRPr lang="en-US" sz="2000" dirty="0" smtClean="0">
              <a:latin typeface="Arial" charset="0"/>
              <a:cs typeface="Arial" charset="0"/>
              <a:sym typeface="Bookshelf Symbol 2" pitchFamily="2" charset="2"/>
            </a:endParaRPr>
          </a:p>
        </p:txBody>
      </p:sp>
      <p:grpSp>
        <p:nvGrpSpPr>
          <p:cNvPr id="2" name="Group 13"/>
          <p:cNvGrpSpPr>
            <a:grpSpLocks/>
          </p:cNvGrpSpPr>
          <p:nvPr/>
        </p:nvGrpSpPr>
        <p:grpSpPr bwMode="auto">
          <a:xfrm>
            <a:off x="6400800" y="2149882"/>
            <a:ext cx="2590800" cy="2041117"/>
            <a:chOff x="3256" y="1745"/>
            <a:chExt cx="1880" cy="1567"/>
          </a:xfrm>
        </p:grpSpPr>
        <p:sp>
          <p:nvSpPr>
            <p:cNvPr id="20486" name="Text Box 14"/>
            <p:cNvSpPr txBox="1">
              <a:spLocks noChangeArrowheads="1"/>
            </p:cNvSpPr>
            <p:nvPr/>
          </p:nvSpPr>
          <p:spPr bwMode="auto">
            <a:xfrm>
              <a:off x="3661" y="1745"/>
              <a:ext cx="1033" cy="543"/>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6">
                      <a:lumMod val="50000"/>
                    </a:schemeClr>
                  </a:solidFill>
                  <a:latin typeface="Impact" pitchFamily="34" charset="0"/>
                </a:rPr>
                <a:t>60 x D</a:t>
              </a:r>
            </a:p>
          </p:txBody>
        </p:sp>
        <p:sp>
          <p:nvSpPr>
            <p:cNvPr id="20487" name="Text Box 15"/>
            <p:cNvSpPr txBox="1">
              <a:spLocks noChangeArrowheads="1"/>
            </p:cNvSpPr>
            <p:nvPr/>
          </p:nvSpPr>
          <p:spPr bwMode="auto">
            <a:xfrm>
              <a:off x="3696" y="2536"/>
              <a:ext cx="326" cy="543"/>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6">
                      <a:lumMod val="50000"/>
                    </a:schemeClr>
                  </a:solidFill>
                  <a:latin typeface="Impact" pitchFamily="34" charset="0"/>
                </a:rPr>
                <a:t>S</a:t>
              </a:r>
            </a:p>
          </p:txBody>
        </p:sp>
        <p:sp>
          <p:nvSpPr>
            <p:cNvPr id="20488" name="Text Box 16"/>
            <p:cNvSpPr txBox="1">
              <a:spLocks noChangeArrowheads="1"/>
            </p:cNvSpPr>
            <p:nvPr/>
          </p:nvSpPr>
          <p:spPr bwMode="auto">
            <a:xfrm>
              <a:off x="4416" y="2536"/>
              <a:ext cx="306" cy="543"/>
            </a:xfrm>
            <a:prstGeom prst="rect">
              <a:avLst/>
            </a:prstGeom>
            <a:noFill/>
            <a:ln w="12700">
              <a:noFill/>
              <a:miter lim="800000"/>
              <a:headEnd type="none" w="sm" len="sm"/>
              <a:tailEnd type="none" w="sm" len="sm"/>
            </a:ln>
          </p:spPr>
          <p:txBody>
            <a:bodyPr wrap="none">
              <a:spAutoFit/>
            </a:bodyPr>
            <a:lstStyle/>
            <a:p>
              <a:pPr eaLnBrk="0" hangingPunct="0">
                <a:defRPr/>
              </a:pPr>
              <a:r>
                <a:rPr lang="en-US" sz="4000" dirty="0">
                  <a:solidFill>
                    <a:schemeClr val="accent6">
                      <a:lumMod val="50000"/>
                    </a:schemeClr>
                  </a:solidFill>
                  <a:latin typeface="Impact" pitchFamily="34" charset="0"/>
                </a:rPr>
                <a:t>T</a:t>
              </a:r>
            </a:p>
          </p:txBody>
        </p:sp>
        <p:grpSp>
          <p:nvGrpSpPr>
            <p:cNvPr id="3" name="Group 17"/>
            <p:cNvGrpSpPr>
              <a:grpSpLocks/>
            </p:cNvGrpSpPr>
            <p:nvPr/>
          </p:nvGrpSpPr>
          <p:grpSpPr bwMode="auto">
            <a:xfrm>
              <a:off x="3256" y="2177"/>
              <a:ext cx="1880" cy="1135"/>
              <a:chOff x="1944" y="2897"/>
              <a:chExt cx="1880" cy="1135"/>
            </a:xfrm>
          </p:grpSpPr>
          <p:sp>
            <p:nvSpPr>
              <p:cNvPr id="81938" name="Oval 18"/>
              <p:cNvSpPr>
                <a:spLocks noChangeArrowheads="1"/>
              </p:cNvSpPr>
              <p:nvPr/>
            </p:nvSpPr>
            <p:spPr bwMode="auto">
              <a:xfrm>
                <a:off x="1944" y="2897"/>
                <a:ext cx="188" cy="399"/>
              </a:xfrm>
              <a:prstGeom prst="ellipse">
                <a:avLst/>
              </a:prstGeom>
              <a:noFill/>
              <a:ln w="57150">
                <a:solidFill>
                  <a:schemeClr val="accent6">
                    <a:lumMod val="50000"/>
                  </a:schemeClr>
                </a:solidFill>
                <a:round/>
                <a:headEnd/>
                <a:tailEnd/>
              </a:ln>
              <a:effectLst/>
            </p:spPr>
            <p:txBody>
              <a:bodyPr wrap="none" anchor="ctr">
                <a:spAutoFit/>
              </a:bodyPr>
              <a:lstStyle/>
              <a:p>
                <a:pPr>
                  <a:defRPr/>
                </a:pPr>
                <a:endParaRPr lang="en-US" dirty="0">
                  <a:effectLst>
                    <a:outerShdw blurRad="38100" dist="38100" dir="2700000" algn="tl">
                      <a:srgbClr val="000000">
                        <a:alpha val="43137"/>
                      </a:srgbClr>
                    </a:outerShdw>
                  </a:effectLst>
                </a:endParaRPr>
              </a:p>
            </p:txBody>
          </p:sp>
          <p:sp>
            <p:nvSpPr>
              <p:cNvPr id="81939" name="Line 19"/>
              <p:cNvSpPr>
                <a:spLocks noChangeShapeType="1"/>
              </p:cNvSpPr>
              <p:nvPr/>
            </p:nvSpPr>
            <p:spPr bwMode="auto">
              <a:xfrm>
                <a:off x="1952" y="3080"/>
                <a:ext cx="1872" cy="0"/>
              </a:xfrm>
              <a:prstGeom prst="line">
                <a:avLst/>
              </a:prstGeom>
              <a:noFill/>
              <a:ln w="57150">
                <a:solidFill>
                  <a:schemeClr val="accent6">
                    <a:lumMod val="50000"/>
                  </a:schemeClr>
                </a:solidFill>
                <a:round/>
                <a:headEnd/>
                <a:tailEnd/>
              </a:ln>
              <a:effectLst/>
            </p:spPr>
            <p:txBody>
              <a:bodyPr>
                <a:spAutoFit/>
              </a:bodyPr>
              <a:lstStyle/>
              <a:p>
                <a:pPr>
                  <a:defRPr/>
                </a:pPr>
                <a:endParaRPr lang="en-US" dirty="0">
                  <a:effectLst>
                    <a:outerShdw blurRad="38100" dist="38100" dir="2700000" algn="tl">
                      <a:srgbClr val="000000">
                        <a:alpha val="43137"/>
                      </a:srgbClr>
                    </a:outerShdw>
                  </a:effectLst>
                </a:endParaRPr>
              </a:p>
            </p:txBody>
          </p:sp>
          <p:sp>
            <p:nvSpPr>
              <p:cNvPr id="81940" name="Line 20"/>
              <p:cNvSpPr>
                <a:spLocks noChangeShapeType="1"/>
              </p:cNvSpPr>
              <p:nvPr/>
            </p:nvSpPr>
            <p:spPr bwMode="auto">
              <a:xfrm>
                <a:off x="2881" y="3070"/>
                <a:ext cx="0" cy="962"/>
              </a:xfrm>
              <a:prstGeom prst="line">
                <a:avLst/>
              </a:prstGeom>
              <a:noFill/>
              <a:ln w="57150">
                <a:solidFill>
                  <a:schemeClr val="accent6">
                    <a:lumMod val="50000"/>
                  </a:schemeClr>
                </a:solidFill>
                <a:round/>
                <a:headEnd/>
                <a:tailEnd/>
              </a:ln>
              <a:effectLst/>
            </p:spPr>
            <p:txBody>
              <a:bodyPr>
                <a:spAutoFit/>
              </a:bodyPr>
              <a:lstStyle/>
              <a:p>
                <a:pPr>
                  <a:defRPr/>
                </a:pPr>
                <a:endParaRPr lang="en-US" dirty="0">
                  <a:effectLst>
                    <a:outerShdw blurRad="38100" dist="38100" dir="2700000" algn="tl">
                      <a:srgbClr val="000000">
                        <a:alpha val="43137"/>
                      </a:srgbClr>
                    </a:outerShdw>
                  </a:effectLst>
                </a:endParaRPr>
              </a:p>
            </p:txBody>
          </p:sp>
        </p:grpSp>
      </p:grpSp>
      <p:sp>
        <p:nvSpPr>
          <p:cNvPr id="12"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341820829"/>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26158"/>
            <a:ext cx="7772400" cy="812042"/>
          </a:xfrm>
        </p:spPr>
        <p:txBody>
          <a:bodyPr/>
          <a:lstStyle/>
          <a:p>
            <a:pPr eaLnBrk="1" hangingPunct="1">
              <a:defRPr/>
            </a:pPr>
            <a:r>
              <a:rPr lang="en-US" dirty="0" smtClean="0"/>
              <a:t> Manually Entering a Route</a:t>
            </a:r>
          </a:p>
        </p:txBody>
      </p:sp>
      <p:sp>
        <p:nvSpPr>
          <p:cNvPr id="90116" name="Rectangle 3"/>
          <p:cNvSpPr>
            <a:spLocks noGrp="1" noChangeArrowheads="1"/>
          </p:cNvSpPr>
          <p:nvPr>
            <p:ph idx="1"/>
          </p:nvPr>
        </p:nvSpPr>
        <p:spPr>
          <a:xfrm>
            <a:off x="304800" y="1295400"/>
            <a:ext cx="8229600" cy="5029200"/>
          </a:xfrm>
        </p:spPr>
        <p:txBody>
          <a:bodyPr/>
          <a:lstStyle/>
          <a:p>
            <a:pPr eaLnBrk="1" hangingPunct="1">
              <a:lnSpc>
                <a:spcPct val="90000"/>
              </a:lnSpc>
            </a:pPr>
            <a:r>
              <a:rPr lang="en-US" sz="2800" dirty="0" smtClean="0"/>
              <a:t>Select “Route” from Menu page</a:t>
            </a:r>
          </a:p>
          <a:p>
            <a:pPr lvl="1" eaLnBrk="1" hangingPunct="1">
              <a:lnSpc>
                <a:spcPct val="90000"/>
              </a:lnSpc>
            </a:pPr>
            <a:r>
              <a:rPr lang="en-US" sz="2400" dirty="0" smtClean="0"/>
              <a:t>Press “Enter” on Route page</a:t>
            </a:r>
          </a:p>
          <a:p>
            <a:pPr lvl="2" eaLnBrk="1" hangingPunct="1">
              <a:lnSpc>
                <a:spcPct val="90000"/>
              </a:lnSpc>
            </a:pPr>
            <a:r>
              <a:rPr lang="en-US" sz="1800" dirty="0" smtClean="0"/>
              <a:t>Menu pops up</a:t>
            </a:r>
          </a:p>
          <a:p>
            <a:pPr lvl="2" eaLnBrk="1" hangingPunct="1">
              <a:lnSpc>
                <a:spcPct val="90000"/>
              </a:lnSpc>
            </a:pPr>
            <a:r>
              <a:rPr lang="en-US" sz="1800" dirty="0" smtClean="0"/>
              <a:t>Select “new route”</a:t>
            </a:r>
          </a:p>
          <a:p>
            <a:pPr lvl="1" eaLnBrk="1" hangingPunct="1">
              <a:lnSpc>
                <a:spcPct val="90000"/>
              </a:lnSpc>
            </a:pPr>
            <a:r>
              <a:rPr lang="en-US" sz="2400" dirty="0" smtClean="0"/>
              <a:t>Scroll down to first waypoint</a:t>
            </a:r>
          </a:p>
          <a:p>
            <a:pPr lvl="2" eaLnBrk="1" hangingPunct="1">
              <a:lnSpc>
                <a:spcPct val="90000"/>
              </a:lnSpc>
            </a:pPr>
            <a:r>
              <a:rPr lang="en-US" sz="1800" dirty="0" smtClean="0"/>
              <a:t>Scroll across, enter characters of desired waypoint</a:t>
            </a:r>
          </a:p>
          <a:p>
            <a:pPr lvl="2" eaLnBrk="1" hangingPunct="1">
              <a:lnSpc>
                <a:spcPct val="90000"/>
              </a:lnSpc>
            </a:pPr>
            <a:r>
              <a:rPr lang="en-US" sz="1800" dirty="0" smtClean="0"/>
              <a:t>Press “Enter” when done</a:t>
            </a:r>
          </a:p>
          <a:p>
            <a:pPr lvl="1" eaLnBrk="1" hangingPunct="1">
              <a:lnSpc>
                <a:spcPct val="90000"/>
              </a:lnSpc>
            </a:pPr>
            <a:r>
              <a:rPr lang="en-US" sz="2400" dirty="0" smtClean="0"/>
              <a:t>Scroll to next waypoint</a:t>
            </a:r>
          </a:p>
          <a:p>
            <a:pPr lvl="2" eaLnBrk="1" hangingPunct="1">
              <a:lnSpc>
                <a:spcPct val="90000"/>
              </a:lnSpc>
            </a:pPr>
            <a:r>
              <a:rPr lang="en-US" sz="1800" dirty="0" smtClean="0"/>
              <a:t>Repeat process</a:t>
            </a:r>
          </a:p>
          <a:p>
            <a:pPr lvl="1" eaLnBrk="1" hangingPunct="1">
              <a:lnSpc>
                <a:spcPct val="90000"/>
              </a:lnSpc>
            </a:pPr>
            <a:r>
              <a:rPr lang="en-US" sz="2400" dirty="0" smtClean="0"/>
              <a:t>GPS computes course and distance</a:t>
            </a:r>
          </a:p>
          <a:p>
            <a:pPr lvl="2" eaLnBrk="1" hangingPunct="1">
              <a:lnSpc>
                <a:spcPct val="90000"/>
              </a:lnSpc>
            </a:pPr>
            <a:r>
              <a:rPr lang="en-US" sz="1800" dirty="0" smtClean="0"/>
              <a:t>Between waypoints</a:t>
            </a:r>
          </a:p>
          <a:p>
            <a:pPr lvl="2" eaLnBrk="1" hangingPunct="1">
              <a:lnSpc>
                <a:spcPct val="90000"/>
              </a:lnSpc>
            </a:pPr>
            <a:r>
              <a:rPr lang="en-US" sz="1800" dirty="0" smtClean="0"/>
              <a:t>Total distance for Route</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689171866"/>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Electronic Chart Displays</a:t>
            </a:r>
            <a:endParaRPr lang="en-US" dirty="0"/>
          </a:p>
        </p:txBody>
      </p:sp>
      <p:sp>
        <p:nvSpPr>
          <p:cNvPr id="5" name="Content Placeholder 4"/>
          <p:cNvSpPr>
            <a:spLocks noGrp="1"/>
          </p:cNvSpPr>
          <p:nvPr>
            <p:ph idx="1"/>
          </p:nvPr>
        </p:nvSpPr>
        <p:spPr>
          <a:xfrm>
            <a:off x="457200" y="1295400"/>
            <a:ext cx="7772400" cy="4495800"/>
          </a:xfrm>
        </p:spPr>
        <p:txBody>
          <a:bodyPr/>
          <a:lstStyle/>
          <a:p>
            <a:r>
              <a:rPr lang="en-US" sz="2400" dirty="0" smtClean="0"/>
              <a:t>Electronic Chart Display and Information System (ECDIS)</a:t>
            </a:r>
          </a:p>
          <a:p>
            <a:pPr lvl="1"/>
            <a:r>
              <a:rPr lang="en-US" sz="2400" dirty="0" smtClean="0"/>
              <a:t>Meets commercial-vessel legal requirements as a substitute for paper charts</a:t>
            </a:r>
          </a:p>
          <a:p>
            <a:pPr lvl="1"/>
            <a:r>
              <a:rPr lang="en-US" sz="2400" dirty="0" smtClean="0"/>
              <a:t>Found primarily on large ships</a:t>
            </a:r>
          </a:p>
          <a:p>
            <a:r>
              <a:rPr lang="en-US" sz="2400" dirty="0" smtClean="0"/>
              <a:t>Electronic Charting Systems (ECS)</a:t>
            </a:r>
          </a:p>
          <a:p>
            <a:pPr lvl="1"/>
            <a:r>
              <a:rPr lang="en-US" sz="2400" dirty="0" smtClean="0"/>
              <a:t>Recreational and smaller commercial vessels</a:t>
            </a:r>
          </a:p>
          <a:p>
            <a:pPr lvl="1"/>
            <a:r>
              <a:rPr lang="en-US" sz="2400" dirty="0" smtClean="0"/>
              <a:t>For the commercial vessel to be legal, it must carry paper charts as well; no such requirement for the recreational boater!</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126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8127545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Facts</a:t>
            </a:r>
            <a:endParaRPr lang="en-US" dirty="0"/>
          </a:p>
        </p:txBody>
      </p:sp>
      <p:sp>
        <p:nvSpPr>
          <p:cNvPr id="3" name="Content Placeholder 2"/>
          <p:cNvSpPr>
            <a:spLocks noGrp="1"/>
          </p:cNvSpPr>
          <p:nvPr>
            <p:ph idx="1"/>
          </p:nvPr>
        </p:nvSpPr>
        <p:spPr/>
        <p:txBody>
          <a:bodyPr/>
          <a:lstStyle/>
          <a:p>
            <a:pPr lvl="1" eaLnBrk="1" hangingPunct="1">
              <a:buClrTx/>
              <a:buFont typeface="Arial" pitchFamily="34" charset="0"/>
              <a:buChar char="•"/>
            </a:pPr>
            <a:r>
              <a:rPr lang="en-US" dirty="0">
                <a:latin typeface="+mn-lt"/>
                <a:sym typeface="Verdana" charset="0"/>
              </a:rPr>
              <a:t>Developed by the USAF</a:t>
            </a:r>
          </a:p>
          <a:p>
            <a:pPr lvl="1" eaLnBrk="1" hangingPunct="1">
              <a:buClrTx/>
              <a:buFont typeface="Arial" pitchFamily="34" charset="0"/>
              <a:buChar char="•"/>
            </a:pPr>
            <a:r>
              <a:rPr lang="en-US" dirty="0">
                <a:latin typeface="+mn-lt"/>
                <a:sym typeface="Verdana" charset="0"/>
              </a:rPr>
              <a:t>Became fully operational in the mid-90s</a:t>
            </a:r>
          </a:p>
          <a:p>
            <a:pPr lvl="1" eaLnBrk="1" hangingPunct="1">
              <a:buClrTx/>
              <a:buFont typeface="Arial" pitchFamily="34" charset="0"/>
              <a:buChar char="•"/>
            </a:pPr>
            <a:r>
              <a:rPr lang="en-US" dirty="0">
                <a:latin typeface="+mn-lt"/>
                <a:sym typeface="Verdana" charset="0"/>
              </a:rPr>
              <a:t>Worldwide Coverage</a:t>
            </a:r>
          </a:p>
          <a:p>
            <a:pPr lvl="1" eaLnBrk="1" hangingPunct="1">
              <a:buClrTx/>
              <a:buFont typeface="Arial" pitchFamily="34" charset="0"/>
              <a:buChar char="•"/>
            </a:pPr>
            <a:r>
              <a:rPr lang="en-US" dirty="0">
                <a:latin typeface="+mn-lt"/>
                <a:sym typeface="Verdana" charset="0"/>
              </a:rPr>
              <a:t>Accuracy w/o WAAS – 30’ or less</a:t>
            </a:r>
          </a:p>
          <a:p>
            <a:pPr lvl="1" eaLnBrk="1" hangingPunct="1">
              <a:buClrTx/>
              <a:buFont typeface="Arial" pitchFamily="34" charset="0"/>
              <a:buChar char="•"/>
            </a:pPr>
            <a:r>
              <a:rPr lang="en-US" dirty="0">
                <a:latin typeface="+mn-lt"/>
                <a:sym typeface="Verdana" charset="0"/>
              </a:rPr>
              <a:t>Accuracy with WAAS – 10’ or less</a:t>
            </a:r>
          </a:p>
          <a:p>
            <a:pPr lvl="1" eaLnBrk="1" hangingPunct="1">
              <a:buClrTx/>
              <a:buFont typeface="Arial" pitchFamily="34" charset="0"/>
              <a:buChar char="•"/>
            </a:pPr>
            <a:r>
              <a:rPr lang="en-US" dirty="0">
                <a:latin typeface="+mn-lt"/>
                <a:sym typeface="Verdana" charset="0"/>
              </a:rPr>
              <a:t>Poor penetration of buildings, boat cabins and foliage</a:t>
            </a:r>
          </a:p>
          <a:p>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894878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0"/>
            <a:ext cx="7772400" cy="1143000"/>
          </a:xfrm>
        </p:spPr>
        <p:txBody>
          <a:bodyPr/>
          <a:lstStyle/>
          <a:p>
            <a:pPr eaLnBrk="1" hangingPunct="1"/>
            <a:r>
              <a:rPr lang="en-US" sz="3600" dirty="0" smtClean="0">
                <a:latin typeface="Arial" charset="0"/>
                <a:cs typeface="Arial" charset="0"/>
              </a:rPr>
              <a:t>Good Reason To </a:t>
            </a:r>
            <a:r>
              <a:rPr lang="en-US" sz="3600" dirty="0">
                <a:latin typeface="Arial" charset="0"/>
                <a:cs typeface="Arial" charset="0"/>
              </a:rPr>
              <a:t>K</a:t>
            </a:r>
            <a:r>
              <a:rPr lang="en-US" sz="3600" dirty="0" smtClean="0">
                <a:latin typeface="Arial" charset="0"/>
                <a:cs typeface="Arial" charset="0"/>
              </a:rPr>
              <a:t>now Navigation</a:t>
            </a:r>
          </a:p>
        </p:txBody>
      </p:sp>
      <p:sp>
        <p:nvSpPr>
          <p:cNvPr id="379907" name="AutoShape 3" descr="image001"/>
          <p:cNvSpPr>
            <a:spLocks noChangeAspect="1" noChangeArrowheads="1"/>
          </p:cNvSpPr>
          <p:nvPr/>
        </p:nvSpPr>
        <p:spPr bwMode="auto">
          <a:xfrm>
            <a:off x="130175" y="46040"/>
            <a:ext cx="4762500" cy="3171825"/>
          </a:xfrm>
          <a:prstGeom prst="rect">
            <a:avLst/>
          </a:prstGeom>
          <a:noFill/>
        </p:spPr>
        <p:txBody>
          <a:bodyPr/>
          <a:lstStyle/>
          <a:p>
            <a:pPr>
              <a:defRPr/>
            </a:pPr>
            <a:endParaRPr lang="en-US" dirty="0">
              <a:effectLst>
                <a:outerShdw blurRad="38100" dist="38100" dir="2700000" algn="tl">
                  <a:srgbClr val="000000">
                    <a:alpha val="43137"/>
                  </a:srgbClr>
                </a:outerShdw>
              </a:effectLst>
            </a:endParaRPr>
          </a:p>
        </p:txBody>
      </p:sp>
      <p:sp>
        <p:nvSpPr>
          <p:cNvPr id="379908" name="AutoShape 4" descr="image001"/>
          <p:cNvSpPr>
            <a:spLocks noChangeAspect="1" noChangeArrowheads="1"/>
          </p:cNvSpPr>
          <p:nvPr/>
        </p:nvSpPr>
        <p:spPr bwMode="auto">
          <a:xfrm>
            <a:off x="2190750" y="1843089"/>
            <a:ext cx="4762500" cy="3171825"/>
          </a:xfrm>
          <a:prstGeom prst="rect">
            <a:avLst/>
          </a:prstGeom>
          <a:noFill/>
        </p:spPr>
        <p:txBody>
          <a:bodyPr/>
          <a:lstStyle/>
          <a:p>
            <a:pPr>
              <a:defRPr/>
            </a:pP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084" y="1205416"/>
            <a:ext cx="8132116" cy="542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6430219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Why Learn  Basic Navigation In A GPS Course?</a:t>
            </a:r>
            <a:endParaRPr lang="en-US" sz="3200" dirty="0"/>
          </a:p>
        </p:txBody>
      </p:sp>
      <p:sp>
        <p:nvSpPr>
          <p:cNvPr id="7" name="Content Placeholder 6"/>
          <p:cNvSpPr>
            <a:spLocks noGrp="1"/>
          </p:cNvSpPr>
          <p:nvPr>
            <p:ph idx="1"/>
          </p:nvPr>
        </p:nvSpPr>
        <p:spPr>
          <a:xfrm>
            <a:off x="685800" y="1676400"/>
            <a:ext cx="8001000" cy="4114800"/>
          </a:xfrm>
        </p:spPr>
        <p:txBody>
          <a:bodyPr/>
          <a:lstStyle/>
          <a:p>
            <a:pPr marL="457200" indent="-457200">
              <a:buFont typeface="Arial" pitchFamily="34" charset="0"/>
              <a:buChar char="•"/>
            </a:pPr>
            <a:r>
              <a:rPr lang="en-US" dirty="0">
                <a:sym typeface="Arial" charset="0"/>
              </a:rPr>
              <a:t>GPS is </a:t>
            </a:r>
            <a:r>
              <a:rPr lang="en-US" dirty="0" smtClean="0">
                <a:sym typeface="Arial" charset="0"/>
              </a:rPr>
              <a:t>an additional </a:t>
            </a:r>
            <a:r>
              <a:rPr lang="en-US" dirty="0">
                <a:sym typeface="Arial" charset="0"/>
              </a:rPr>
              <a:t>navigational aid</a:t>
            </a:r>
          </a:p>
          <a:p>
            <a:pPr marL="457200" indent="-457200">
              <a:buFont typeface="Arial" pitchFamily="34" charset="0"/>
              <a:buChar char="•"/>
            </a:pPr>
            <a:r>
              <a:rPr lang="en-US" dirty="0">
                <a:sym typeface="Arial" charset="0"/>
              </a:rPr>
              <a:t>GPS </a:t>
            </a:r>
            <a:r>
              <a:rPr lang="en-US" dirty="0" smtClean="0">
                <a:sym typeface="Arial" charset="0"/>
              </a:rPr>
              <a:t> uses navigation terminology </a:t>
            </a:r>
            <a:endParaRPr lang="en-US" dirty="0">
              <a:sym typeface="Arial" charset="0"/>
            </a:endParaRPr>
          </a:p>
          <a:p>
            <a:pPr marL="457200" indent="-457200">
              <a:buFont typeface="Arial" pitchFamily="34" charset="0"/>
              <a:buChar char="•"/>
            </a:pPr>
            <a:r>
              <a:rPr lang="en-US" dirty="0">
                <a:sym typeface="Arial" charset="0"/>
              </a:rPr>
              <a:t>GPS may fail at a bad time</a:t>
            </a:r>
          </a:p>
          <a:p>
            <a:pPr marL="457200" indent="-457200">
              <a:buFont typeface="Arial" pitchFamily="34" charset="0"/>
              <a:buChar char="•"/>
            </a:pPr>
            <a:endParaRPr lang="en-US" dirty="0">
              <a:sym typeface="Arial" charset="0"/>
            </a:endParaRP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4535473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828801"/>
            <a:ext cx="7239000" cy="2554545"/>
          </a:xfrm>
          <a:prstGeom prst="rect">
            <a:avLst/>
          </a:prstGeom>
        </p:spPr>
        <p:txBody>
          <a:bodyPr wrap="square">
            <a:spAutoFit/>
          </a:bodyPr>
          <a:lstStyle/>
          <a:p>
            <a:pPr algn="ctr"/>
            <a:r>
              <a:rPr lang="en-US" sz="4000" b="1" dirty="0" smtClean="0">
                <a:solidFill>
                  <a:srgbClr val="FF0000"/>
                </a:solidFill>
                <a:latin typeface="+mn-lt"/>
              </a:rPr>
              <a:t>This Course covers only those navigation skills needed to effectively use a marine GPS</a:t>
            </a:r>
          </a:p>
        </p:txBody>
      </p:sp>
      <p:sp>
        <p:nvSpPr>
          <p:cNvPr id="3"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4233593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z="3200" dirty="0" smtClean="0"/>
              <a:t>Chart Elements</a:t>
            </a:r>
            <a:endParaRPr lang="en-US" sz="3200" dirty="0"/>
          </a:p>
        </p:txBody>
      </p:sp>
      <p:sp>
        <p:nvSpPr>
          <p:cNvPr id="4" name="Content Placeholder 6"/>
          <p:cNvSpPr txBox="1">
            <a:spLocks/>
          </p:cNvSpPr>
          <p:nvPr/>
        </p:nvSpPr>
        <p:spPr>
          <a:xfrm>
            <a:off x="685800" y="1676400"/>
            <a:ext cx="8001000" cy="4114800"/>
          </a:xfrm>
          <a:prstGeom prst="rect">
            <a:avLst/>
          </a:prstGeom>
        </p:spPr>
        <p:txBody>
          <a:bodyPr/>
          <a:lstStyle>
            <a:lvl1pPr marL="342900" indent="-342900" algn="l" rtl="0" eaLnBrk="0" fontAlgn="base" hangingPunct="0">
              <a:spcBef>
                <a:spcPts val="700"/>
              </a:spcBef>
              <a:spcAft>
                <a:spcPct val="0"/>
              </a:spcAft>
              <a:defRPr sz="2800">
                <a:solidFill>
                  <a:srgbClr val="000066"/>
                </a:solidFill>
                <a:latin typeface="+mn-lt"/>
                <a:ea typeface="+mn-ea"/>
                <a:cs typeface="+mn-cs"/>
                <a:sym typeface="Verdana" charset="0"/>
              </a:defRPr>
            </a:lvl1pPr>
            <a:lvl2pPr marL="704850" indent="-285750" algn="l" rtl="0" eaLnBrk="0" fontAlgn="base" hangingPunct="0">
              <a:spcBef>
                <a:spcPts val="700"/>
              </a:spcBef>
              <a:spcAft>
                <a:spcPct val="0"/>
              </a:spcAft>
              <a:buClr>
                <a:srgbClr val="35C9C2"/>
              </a:buClr>
              <a:buSzPct val="100000"/>
              <a:buFont typeface="Wingdings" charset="2"/>
              <a:buChar char="§"/>
              <a:defRPr sz="2800">
                <a:solidFill>
                  <a:srgbClr val="000066"/>
                </a:solidFill>
                <a:latin typeface="Arial" charset="0"/>
                <a:ea typeface="+mn-ea"/>
                <a:cs typeface="+mn-cs"/>
                <a:sym typeface="Arial" charset="0"/>
              </a:defRPr>
            </a:lvl2pPr>
            <a:lvl3pPr marL="1104900" indent="-228600" algn="l" rtl="0" eaLnBrk="0" fontAlgn="base" hangingPunct="0">
              <a:spcBef>
                <a:spcPts val="600"/>
              </a:spcBef>
              <a:spcAft>
                <a:spcPct val="0"/>
              </a:spcAft>
              <a:buClr>
                <a:srgbClr val="19426B"/>
              </a:buClr>
              <a:buSzPct val="100000"/>
              <a:buFont typeface="Arial" charset="0"/>
              <a:buChar char="•"/>
              <a:defRPr sz="2400">
                <a:solidFill>
                  <a:srgbClr val="000066"/>
                </a:solidFill>
                <a:latin typeface="Arial" charset="0"/>
                <a:ea typeface="+mn-ea"/>
                <a:cs typeface="+mn-cs"/>
                <a:sym typeface="Arial" charset="0"/>
              </a:defRPr>
            </a:lvl3pPr>
            <a:lvl4pPr marL="15621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4pPr>
            <a:lvl5pPr marL="20193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5pPr>
            <a:lvl6pPr marL="24765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6pPr>
            <a:lvl7pPr marL="29337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7pPr>
            <a:lvl8pPr marL="33909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8pPr>
            <a:lvl9pPr marL="38481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9pPr>
          </a:lstStyle>
          <a:p>
            <a:pPr>
              <a:buFont typeface="Arial" charset="0"/>
              <a:buChar char="•"/>
              <a:defRPr/>
            </a:pPr>
            <a:r>
              <a:rPr lang="en-US" dirty="0" smtClean="0">
                <a:solidFill>
                  <a:schemeClr val="accent6"/>
                </a:solidFill>
                <a:latin typeface="Arial" charset="0"/>
                <a:cs typeface="Arial" charset="0"/>
              </a:rPr>
              <a:t>Title </a:t>
            </a:r>
            <a:r>
              <a:rPr lang="en-US" dirty="0">
                <a:solidFill>
                  <a:schemeClr val="accent6"/>
                </a:solidFill>
                <a:latin typeface="Arial" charset="0"/>
                <a:cs typeface="Arial" charset="0"/>
              </a:rPr>
              <a:t>Block</a:t>
            </a:r>
          </a:p>
          <a:p>
            <a:pPr>
              <a:buFont typeface="Arial" charset="0"/>
              <a:buChar char="•"/>
              <a:defRPr/>
            </a:pPr>
            <a:r>
              <a:rPr lang="en-US" dirty="0">
                <a:solidFill>
                  <a:schemeClr val="accent6"/>
                </a:solidFill>
                <a:latin typeface="Arial" charset="0"/>
                <a:cs typeface="Arial" charset="0"/>
              </a:rPr>
              <a:t> </a:t>
            </a:r>
            <a:r>
              <a:rPr lang="en-US" dirty="0" smtClean="0">
                <a:solidFill>
                  <a:schemeClr val="accent6"/>
                </a:solidFill>
                <a:latin typeface="Arial" charset="0"/>
                <a:cs typeface="Arial" charset="0"/>
              </a:rPr>
              <a:t>Projection</a:t>
            </a:r>
            <a:endParaRPr lang="en-US" dirty="0">
              <a:solidFill>
                <a:schemeClr val="accent6"/>
              </a:solidFill>
              <a:latin typeface="Arial" charset="0"/>
              <a:cs typeface="Arial" charset="0"/>
            </a:endParaRPr>
          </a:p>
          <a:p>
            <a:pPr>
              <a:buFont typeface="Arial" charset="0"/>
              <a:buChar char="•"/>
              <a:defRPr/>
            </a:pPr>
            <a:r>
              <a:rPr lang="en-US" dirty="0">
                <a:solidFill>
                  <a:schemeClr val="accent6"/>
                </a:solidFill>
                <a:latin typeface="Arial" charset="0"/>
                <a:cs typeface="Arial" charset="0"/>
              </a:rPr>
              <a:t> </a:t>
            </a:r>
            <a:r>
              <a:rPr lang="en-US" dirty="0" smtClean="0">
                <a:solidFill>
                  <a:schemeClr val="accent6"/>
                </a:solidFill>
                <a:latin typeface="Arial" charset="0"/>
                <a:cs typeface="Arial" charset="0"/>
              </a:rPr>
              <a:t>Scale  </a:t>
            </a:r>
            <a:endParaRPr lang="en-US" dirty="0">
              <a:solidFill>
                <a:schemeClr val="accent6"/>
              </a:solidFill>
              <a:latin typeface="Arial" charset="0"/>
              <a:cs typeface="Arial" charset="0"/>
            </a:endParaRPr>
          </a:p>
          <a:p>
            <a:pPr>
              <a:buFont typeface="Arial" charset="0"/>
              <a:buChar char="•"/>
              <a:defRPr/>
            </a:pPr>
            <a:r>
              <a:rPr lang="en-US" dirty="0">
                <a:solidFill>
                  <a:schemeClr val="accent6"/>
                </a:solidFill>
                <a:latin typeface="Arial" charset="0"/>
                <a:cs typeface="Arial" charset="0"/>
              </a:rPr>
              <a:t> </a:t>
            </a:r>
            <a:r>
              <a:rPr lang="en-US" dirty="0" smtClean="0">
                <a:solidFill>
                  <a:schemeClr val="accent6"/>
                </a:solidFill>
                <a:latin typeface="Arial" charset="0"/>
                <a:cs typeface="Arial" charset="0"/>
              </a:rPr>
              <a:t>Latitude</a:t>
            </a:r>
            <a:r>
              <a:rPr lang="en-US" dirty="0">
                <a:solidFill>
                  <a:schemeClr val="accent6"/>
                </a:solidFill>
                <a:latin typeface="Arial" charset="0"/>
                <a:cs typeface="Arial" charset="0"/>
              </a:rPr>
              <a:t>, Longitude &amp; Distance</a:t>
            </a:r>
          </a:p>
          <a:p>
            <a:pPr>
              <a:buFont typeface="Arial" charset="0"/>
              <a:buChar char="•"/>
              <a:defRPr/>
            </a:pPr>
            <a:r>
              <a:rPr lang="en-US" dirty="0">
                <a:solidFill>
                  <a:schemeClr val="accent6"/>
                </a:solidFill>
                <a:latin typeface="Arial" charset="0"/>
                <a:cs typeface="Arial" charset="0"/>
              </a:rPr>
              <a:t> </a:t>
            </a:r>
            <a:r>
              <a:rPr lang="en-US" dirty="0" smtClean="0">
                <a:solidFill>
                  <a:schemeClr val="accent6"/>
                </a:solidFill>
                <a:latin typeface="Arial" charset="0"/>
                <a:cs typeface="Arial" charset="0"/>
              </a:rPr>
              <a:t>Horizontal </a:t>
            </a:r>
            <a:r>
              <a:rPr lang="en-US" dirty="0">
                <a:solidFill>
                  <a:schemeClr val="accent6"/>
                </a:solidFill>
                <a:latin typeface="Arial" charset="0"/>
                <a:cs typeface="Arial" charset="0"/>
              </a:rPr>
              <a:t>Datum  </a:t>
            </a:r>
          </a:p>
          <a:p>
            <a:pPr>
              <a:buFont typeface="Arial" charset="0"/>
              <a:buChar char="•"/>
              <a:defRPr/>
            </a:pPr>
            <a:r>
              <a:rPr lang="en-US" dirty="0">
                <a:solidFill>
                  <a:schemeClr val="accent6"/>
                </a:solidFill>
                <a:latin typeface="Arial" charset="0"/>
                <a:cs typeface="Arial" charset="0"/>
              </a:rPr>
              <a:t> </a:t>
            </a:r>
            <a:r>
              <a:rPr lang="en-US" dirty="0" smtClean="0">
                <a:solidFill>
                  <a:schemeClr val="accent6"/>
                </a:solidFill>
                <a:latin typeface="Arial" charset="0"/>
                <a:cs typeface="Arial" charset="0"/>
              </a:rPr>
              <a:t>Depth </a:t>
            </a:r>
            <a:r>
              <a:rPr lang="en-US" dirty="0">
                <a:solidFill>
                  <a:schemeClr val="accent6"/>
                </a:solidFill>
                <a:latin typeface="Arial" charset="0"/>
                <a:cs typeface="Arial" charset="0"/>
              </a:rPr>
              <a:t>Soundings &amp; Contour Lines</a:t>
            </a:r>
          </a:p>
          <a:p>
            <a:pPr>
              <a:buFont typeface="Arial" charset="0"/>
              <a:buChar char="•"/>
              <a:defRPr/>
            </a:pPr>
            <a:r>
              <a:rPr lang="en-US" dirty="0">
                <a:solidFill>
                  <a:schemeClr val="accent6"/>
                </a:solidFill>
                <a:latin typeface="Arial" charset="0"/>
                <a:cs typeface="Arial" charset="0"/>
              </a:rPr>
              <a:t> </a:t>
            </a:r>
            <a:r>
              <a:rPr lang="en-US" dirty="0" smtClean="0">
                <a:solidFill>
                  <a:schemeClr val="accent6"/>
                </a:solidFill>
                <a:latin typeface="Arial" charset="0"/>
                <a:cs typeface="Arial" charset="0"/>
              </a:rPr>
              <a:t>Compass </a:t>
            </a:r>
            <a:r>
              <a:rPr lang="en-US" dirty="0">
                <a:solidFill>
                  <a:schemeClr val="accent6"/>
                </a:solidFill>
                <a:latin typeface="Arial" charset="0"/>
                <a:cs typeface="Arial" charset="0"/>
              </a:rPr>
              <a:t>Rose</a:t>
            </a:r>
            <a:endParaRPr lang="en-US" dirty="0">
              <a:solidFill>
                <a:schemeClr val="accent6"/>
              </a:solidFill>
            </a:endParaRPr>
          </a:p>
          <a:p>
            <a:pPr marL="457200" indent="-457200">
              <a:buFont typeface="Arial" pitchFamily="34" charset="0"/>
              <a:buChar char="•"/>
            </a:pPr>
            <a:endParaRPr lang="en-US" dirty="0" smtClean="0">
              <a:sym typeface="Arial" charset="0"/>
            </a:endParaRPr>
          </a:p>
          <a:p>
            <a:pPr marL="457200" indent="-457200">
              <a:buFont typeface="Arial" pitchFamily="34" charset="0"/>
              <a:buChar char="•"/>
            </a:pPr>
            <a:endParaRPr lang="en-US" dirty="0">
              <a:sym typeface="Arial" charset="0"/>
            </a:endParaRPr>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9380776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d Smith\Documents\Personal\USCGA\National GPS Course Development\USCG Aux GPS Graphics\JPEG Format\1-15 ti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219200"/>
            <a:ext cx="8201025" cy="5144355"/>
          </a:xfrm>
          <a:prstGeom prst="rect">
            <a:avLst/>
          </a:prstGeom>
          <a:noFill/>
        </p:spPr>
      </p:pic>
      <p:sp>
        <p:nvSpPr>
          <p:cNvPr id="3" name="Title 5"/>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z="3200" dirty="0" smtClean="0"/>
              <a:t>Title Block</a:t>
            </a:r>
            <a:endParaRPr lang="en-US" sz="3200"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4831229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z="3200" dirty="0" smtClean="0"/>
              <a:t>Projection</a:t>
            </a:r>
            <a:endParaRPr lang="en-US" sz="3200" dirty="0"/>
          </a:p>
        </p:txBody>
      </p:sp>
      <p:pic>
        <p:nvPicPr>
          <p:cNvPr id="3" name="Picture 2" descr="C:\Users\Ed Smith\Documents\Personal\USCGA\National GPS Course Development\USCG Aux GPS Graphics\JPEG Format\Fig 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600200"/>
            <a:ext cx="6265863" cy="4862720"/>
          </a:xfrm>
          <a:prstGeom prst="rect">
            <a:avLst/>
          </a:prstGeom>
          <a:noFill/>
        </p:spPr>
      </p:pic>
      <p:sp>
        <p:nvSpPr>
          <p:cNvPr id="4" name="TextBox 5"/>
          <p:cNvSpPr txBox="1">
            <a:spLocks noChangeArrowheads="1"/>
          </p:cNvSpPr>
          <p:nvPr/>
        </p:nvSpPr>
        <p:spPr bwMode="auto">
          <a:xfrm>
            <a:off x="961231" y="1092368"/>
            <a:ext cx="7239000" cy="1015663"/>
          </a:xfrm>
          <a:prstGeom prst="rect">
            <a:avLst/>
          </a:prstGeom>
          <a:noFill/>
          <a:ln w="9525">
            <a:noFill/>
            <a:miter lim="800000"/>
            <a:headEnd/>
            <a:tailEnd/>
          </a:ln>
        </p:spPr>
        <p:txBody>
          <a:bodyPr>
            <a:spAutoFit/>
          </a:bodyPr>
          <a:lstStyle/>
          <a:p>
            <a:pPr>
              <a:defRPr/>
            </a:pPr>
            <a:r>
              <a:rPr lang="en-US" sz="2800" dirty="0" smtClean="0">
                <a:solidFill>
                  <a:srgbClr val="000066"/>
                </a:solidFill>
                <a:latin typeface="+mn-lt"/>
                <a:ea typeface="+mn-ea"/>
                <a:cs typeface="+mn-cs"/>
                <a:sym typeface="Verdana" charset="0"/>
              </a:rPr>
              <a:t>Mercator </a:t>
            </a:r>
            <a:r>
              <a:rPr lang="en-US" sz="2800" dirty="0">
                <a:solidFill>
                  <a:srgbClr val="000066"/>
                </a:solidFill>
                <a:latin typeface="+mn-lt"/>
                <a:ea typeface="+mn-ea"/>
                <a:cs typeface="+mn-cs"/>
                <a:sym typeface="Verdana" charset="0"/>
              </a:rPr>
              <a:t>Projection  </a:t>
            </a:r>
          </a:p>
          <a:p>
            <a:pPr>
              <a:defRPr/>
            </a:pPr>
            <a:endParaRPr lang="en-US" sz="3200" dirty="0">
              <a:solidFill>
                <a:schemeClr val="accent6">
                  <a:lumMod val="50000"/>
                </a:schemeClr>
              </a:solidFill>
              <a:latin typeface="Arial" charset="0"/>
              <a:cs typeface="Arial" charset="0"/>
            </a:endParaRPr>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19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7823580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p:cNvSpPr>
          <p:nvPr/>
        </p:nvSpPr>
        <p:spPr bwMode="auto">
          <a:xfrm>
            <a:off x="0" y="798513"/>
            <a:ext cx="9156700" cy="3127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sp>
        <p:nvSpPr>
          <p:cNvPr id="4099" name="Rectangle 2"/>
          <p:cNvSpPr>
            <a:spLocks/>
          </p:cNvSpPr>
          <p:nvPr/>
        </p:nvSpPr>
        <p:spPr bwMode="auto">
          <a:xfrm>
            <a:off x="0" y="0"/>
            <a:ext cx="9156700" cy="836613"/>
          </a:xfrm>
          <a:prstGeom prst="rect">
            <a:avLst/>
          </a:prstGeom>
          <a:solidFill>
            <a:srgbClr val="398A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p>
        </p:txBody>
      </p:sp>
      <p:pic>
        <p:nvPicPr>
          <p:cNvPr id="4100" name="Picture 3">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
          <p:cNvSpPr>
            <a:spLocks noGrp="1" noChangeArrowheads="1"/>
          </p:cNvSpPr>
          <p:nvPr>
            <p:ph type="title"/>
          </p:nvPr>
        </p:nvSpPr>
        <p:spPr/>
        <p:txBody>
          <a:bodyPr/>
          <a:lstStyle/>
          <a:p>
            <a:pPr algn="ctr" eaLnBrk="1" hangingPunct="1"/>
            <a:r>
              <a:rPr lang="en-US" smtClean="0"/>
              <a:t>Auxiliary Disclaimer</a:t>
            </a:r>
          </a:p>
        </p:txBody>
      </p:sp>
      <p:sp>
        <p:nvSpPr>
          <p:cNvPr id="4103" name="Rectangle 3"/>
          <p:cNvSpPr>
            <a:spLocks noChangeArrowheads="1"/>
          </p:cNvSpPr>
          <p:nvPr/>
        </p:nvSpPr>
        <p:spPr bwMode="auto">
          <a:xfrm>
            <a:off x="608013" y="1447800"/>
            <a:ext cx="77739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t>Auxiliary Disclaimer</a:t>
            </a:r>
            <a:endParaRPr lang="en-US" sz="2400" dirty="0"/>
          </a:p>
          <a:p>
            <a:r>
              <a:rPr lang="en-US" sz="2400" b="1" dirty="0"/>
              <a:t> </a:t>
            </a:r>
            <a:endParaRPr lang="en-US" sz="2400" dirty="0"/>
          </a:p>
          <a:p>
            <a:pPr algn="l"/>
            <a:r>
              <a:rPr lang="en-US" sz="1800" b="1" dirty="0"/>
              <a:t>This United States Coast Guard Auxiliary course is intended to provide basic instruction about certain aspects of safe boating including discussion of safety items the law requires on recreational boats. This course is not a comprehensive program of instruction in seamanship or navigation and will not address all hazards and emergencies that may occur during recreational boating. Each boater is responsible to abide by the law and to act safely when boating. All boaters are encouraged to participate in more advanced boating courses available from the United States Coast Guard Auxiliary and other public and private entities.</a:t>
            </a:r>
            <a:endParaRPr lang="en-US" sz="2000" dirty="0"/>
          </a:p>
        </p:txBody>
      </p:sp>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a:t>
            </a:fld>
            <a:endParaRPr lang="en-US" sz="1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z="3200" dirty="0" smtClean="0"/>
              <a:t>Chart Scale</a:t>
            </a:r>
            <a:endParaRPr lang="en-US" sz="3200" dirty="0"/>
          </a:p>
        </p:txBody>
      </p:sp>
      <p:sp>
        <p:nvSpPr>
          <p:cNvPr id="4" name="TextBox 3"/>
          <p:cNvSpPr txBox="1"/>
          <p:nvPr/>
        </p:nvSpPr>
        <p:spPr>
          <a:xfrm>
            <a:off x="304801" y="1600200"/>
            <a:ext cx="7696200" cy="1384995"/>
          </a:xfrm>
          <a:prstGeom prst="rect">
            <a:avLst/>
          </a:prstGeom>
          <a:noFill/>
        </p:spPr>
        <p:txBody>
          <a:bodyPr wrap="square" rtlCol="0">
            <a:spAutoFit/>
          </a:bodyPr>
          <a:lstStyle/>
          <a:p>
            <a:pPr algn="l"/>
            <a:r>
              <a:rPr lang="en-US" sz="2800" dirty="0">
                <a:solidFill>
                  <a:srgbClr val="000066"/>
                </a:solidFill>
                <a:latin typeface="+mn-lt"/>
                <a:ea typeface="+mn-ea"/>
                <a:cs typeface="+mn-cs"/>
              </a:rPr>
              <a:t>Scale is the second Title Block entry, which is given for a specific Lat.  </a:t>
            </a:r>
            <a:r>
              <a:rPr lang="en-US" sz="2800" dirty="0" err="1">
                <a:solidFill>
                  <a:srgbClr val="000066"/>
                </a:solidFill>
                <a:latin typeface="+mn-lt"/>
                <a:ea typeface="+mn-ea"/>
                <a:cs typeface="+mn-cs"/>
              </a:rPr>
              <a:t>Lat</a:t>
            </a:r>
            <a:r>
              <a:rPr lang="en-US" sz="2800" dirty="0">
                <a:solidFill>
                  <a:srgbClr val="000066"/>
                </a:solidFill>
                <a:latin typeface="+mn-lt"/>
                <a:ea typeface="+mn-ea"/>
                <a:cs typeface="+mn-cs"/>
              </a:rPr>
              <a:t>/Long. </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664" y="3581400"/>
            <a:ext cx="8750669" cy="169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9380313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2" name="Oval 11"/>
          <p:cNvSpPr/>
          <p:nvPr/>
        </p:nvSpPr>
        <p:spPr>
          <a:xfrm>
            <a:off x="2438400" y="2743200"/>
            <a:ext cx="1371600" cy="1447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0689673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icture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5"/>
          <p:cNvSpPr>
            <a:spLocks noGrp="1"/>
          </p:cNvSpPr>
          <p:nvPr>
            <p:ph type="ctrTitle"/>
          </p:nvPr>
        </p:nvSpPr>
        <p:spPr>
          <a:xfrm>
            <a:off x="838200" y="0"/>
            <a:ext cx="7772400" cy="1143000"/>
          </a:xfrm>
        </p:spPr>
        <p:txBody>
          <a:bodyPr/>
          <a:lstStyle/>
          <a:p>
            <a:r>
              <a:rPr lang="en-US" dirty="0" smtClean="0">
                <a:solidFill>
                  <a:schemeClr val="tx1"/>
                </a:solidFill>
                <a:latin typeface="Arial" charset="0"/>
                <a:cs typeface="Arial" charset="0"/>
              </a:rPr>
              <a:t>Scale 1:20,000</a:t>
            </a:r>
          </a:p>
        </p:txBody>
      </p:sp>
      <p:sp>
        <p:nvSpPr>
          <p:cNvPr id="6" name="Oval 5"/>
          <p:cNvSpPr/>
          <p:nvPr/>
        </p:nvSpPr>
        <p:spPr>
          <a:xfrm>
            <a:off x="609600" y="2133600"/>
            <a:ext cx="838200" cy="838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6348435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5"/>
          <p:cNvSpPr>
            <a:spLocks noGrp="1"/>
          </p:cNvSpPr>
          <p:nvPr>
            <p:ph type="ctrTitle"/>
          </p:nvPr>
        </p:nvSpPr>
        <p:spPr>
          <a:xfrm>
            <a:off x="838200" y="0"/>
            <a:ext cx="7772400" cy="1143000"/>
          </a:xfrm>
        </p:spPr>
        <p:txBody>
          <a:bodyPr/>
          <a:lstStyle/>
          <a:p>
            <a:r>
              <a:rPr lang="en-US" dirty="0" smtClean="0">
                <a:solidFill>
                  <a:schemeClr val="tx1"/>
                </a:solidFill>
                <a:latin typeface="Arial" charset="0"/>
                <a:cs typeface="Arial" charset="0"/>
              </a:rPr>
              <a:t>Scale 1:40,000</a:t>
            </a:r>
          </a:p>
        </p:txBody>
      </p:sp>
      <p:sp>
        <p:nvSpPr>
          <p:cNvPr id="6" name="Oval 5"/>
          <p:cNvSpPr/>
          <p:nvPr/>
        </p:nvSpPr>
        <p:spPr>
          <a:xfrm>
            <a:off x="3727450" y="1952625"/>
            <a:ext cx="533400" cy="533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6897312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Picture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4"/>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5"/>
          <p:cNvSpPr>
            <a:spLocks noGrp="1"/>
          </p:cNvSpPr>
          <p:nvPr>
            <p:ph type="ctrTitle"/>
          </p:nvPr>
        </p:nvSpPr>
        <p:spPr>
          <a:xfrm>
            <a:off x="838200" y="0"/>
            <a:ext cx="7772400" cy="1143000"/>
          </a:xfrm>
        </p:spPr>
        <p:txBody>
          <a:bodyPr/>
          <a:lstStyle/>
          <a:p>
            <a:r>
              <a:rPr lang="en-US" dirty="0" smtClean="0">
                <a:solidFill>
                  <a:schemeClr val="tx1"/>
                </a:solidFill>
                <a:latin typeface="Arial" charset="0"/>
                <a:cs typeface="Arial" charset="0"/>
              </a:rPr>
              <a:t>Scale 1:80,000</a:t>
            </a:r>
          </a:p>
        </p:txBody>
      </p:sp>
      <p:sp>
        <p:nvSpPr>
          <p:cNvPr id="7" name="Oval 6"/>
          <p:cNvSpPr/>
          <p:nvPr/>
        </p:nvSpPr>
        <p:spPr>
          <a:xfrm>
            <a:off x="838200" y="3657600"/>
            <a:ext cx="3048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1229218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Pictur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5"/>
          <p:cNvSpPr>
            <a:spLocks noGrp="1"/>
          </p:cNvSpPr>
          <p:nvPr>
            <p:ph type="ctrTitle"/>
          </p:nvPr>
        </p:nvSpPr>
        <p:spPr>
          <a:xfrm>
            <a:off x="838200" y="0"/>
            <a:ext cx="7772400" cy="1143000"/>
          </a:xfrm>
        </p:spPr>
        <p:txBody>
          <a:bodyPr/>
          <a:lstStyle/>
          <a:p>
            <a:r>
              <a:rPr lang="en-US" dirty="0" smtClean="0">
                <a:solidFill>
                  <a:schemeClr val="tx1"/>
                </a:solidFill>
                <a:latin typeface="Arial" charset="0"/>
                <a:cs typeface="Arial" charset="0"/>
              </a:rPr>
              <a:t>  Scale 1:200,000</a:t>
            </a:r>
          </a:p>
        </p:txBody>
      </p:sp>
      <p:sp>
        <p:nvSpPr>
          <p:cNvPr id="7" name="Oval 6"/>
          <p:cNvSpPr/>
          <p:nvPr/>
        </p:nvSpPr>
        <p:spPr>
          <a:xfrm>
            <a:off x="4676775" y="3568700"/>
            <a:ext cx="152400" cy="152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0111371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&amp; Longitude</a:t>
            </a:r>
            <a:endParaRPr lang="en-US" dirty="0"/>
          </a:p>
        </p:txBody>
      </p:sp>
      <p:pic>
        <p:nvPicPr>
          <p:cNvPr id="4" name="Picture 2" descr="C:\Users\Ed Smith\Documents\Personal\USCGA\National GPS Course Development\USCG Aux GPS Graphics\JPEG Format\1-16 globe to char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143000"/>
            <a:ext cx="6858000" cy="5312992"/>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779342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Dividers - Use</a:t>
            </a:r>
            <a:endParaRPr lang="en-US" dirty="0"/>
          </a:p>
        </p:txBody>
      </p:sp>
      <p:pic>
        <p:nvPicPr>
          <p:cNvPr id="4" name="Picture 2" descr="C:\Users\Ed Smith\Documents\Personal\USCGA\National GPS Course Development\USCG Aux GPS Graphics\JPEG Format\6-10 plotting GPS posi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295400"/>
            <a:ext cx="7256463" cy="5115818"/>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2957835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Practice Chart 0613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1131420"/>
            <a:ext cx="4267200" cy="5726580"/>
          </a:xfrm>
          <a:prstGeom prst="rect">
            <a:avLst/>
          </a:prstGeom>
        </p:spPr>
      </p:pic>
      <p:sp>
        <p:nvSpPr>
          <p:cNvPr id="6" name="TextBox 5"/>
          <p:cNvSpPr txBox="1"/>
          <p:nvPr/>
        </p:nvSpPr>
        <p:spPr>
          <a:xfrm>
            <a:off x="2057400" y="2667000"/>
            <a:ext cx="1752600" cy="1015663"/>
          </a:xfrm>
          <a:prstGeom prst="rect">
            <a:avLst/>
          </a:prstGeom>
          <a:noFill/>
        </p:spPr>
        <p:txBody>
          <a:bodyPr wrap="square" rtlCol="0">
            <a:spAutoFit/>
          </a:bodyPr>
          <a:lstStyle/>
          <a:p>
            <a:r>
              <a:rPr lang="en-US" sz="2000" dirty="0" smtClean="0">
                <a:latin typeface="+mj-lt"/>
              </a:rPr>
              <a:t>Student Practice </a:t>
            </a:r>
          </a:p>
          <a:p>
            <a:r>
              <a:rPr lang="en-US" sz="2000" dirty="0" smtClean="0">
                <a:latin typeface="+mj-lt"/>
              </a:rPr>
              <a:t>Chart</a:t>
            </a:r>
            <a:endParaRPr lang="en-US" sz="2000" dirty="0">
              <a:latin typeface="+mj-lt"/>
            </a:endParaRPr>
          </a:p>
        </p:txBody>
      </p:sp>
      <p:sp>
        <p:nvSpPr>
          <p:cNvPr id="4" name="Title 1"/>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Practice Chart</a:t>
            </a:r>
            <a:endParaRPr lang="en-US" dirty="0"/>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2956962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66" y="4419600"/>
            <a:ext cx="8686800" cy="461665"/>
          </a:xfrm>
          <a:prstGeom prst="rect">
            <a:avLst/>
          </a:prstGeom>
        </p:spPr>
        <p:txBody>
          <a:bodyPr wrap="square">
            <a:spAutoFit/>
          </a:bodyPr>
          <a:lstStyle/>
          <a:p>
            <a:pPr algn="l">
              <a:defRPr/>
            </a:pPr>
            <a:r>
              <a:rPr lang="en-US" sz="2400" dirty="0" smtClean="0">
                <a:solidFill>
                  <a:schemeClr val="accent6">
                    <a:lumMod val="50000"/>
                  </a:schemeClr>
                </a:solidFill>
                <a:latin typeface="+mn-lt"/>
              </a:rPr>
              <a:t>What’s </a:t>
            </a:r>
            <a:r>
              <a:rPr lang="en-US" sz="2400" dirty="0">
                <a:solidFill>
                  <a:schemeClr val="accent6">
                    <a:lumMod val="50000"/>
                  </a:schemeClr>
                </a:solidFill>
                <a:latin typeface="+mn-lt"/>
              </a:rPr>
              <a:t>the Lat. and Long. of the left top corner</a:t>
            </a:r>
            <a:r>
              <a:rPr lang="en-US" sz="2400" dirty="0" smtClean="0">
                <a:solidFill>
                  <a:schemeClr val="accent6">
                    <a:lumMod val="50000"/>
                  </a:schemeClr>
                </a:solidFill>
                <a:latin typeface="+mn-lt"/>
              </a:rPr>
              <a:t>?          </a:t>
            </a:r>
            <a:endParaRPr lang="en-US" sz="2400" b="1" dirty="0">
              <a:solidFill>
                <a:schemeClr val="accent6">
                  <a:lumMod val="50000"/>
                </a:schemeClr>
              </a:solidFill>
              <a:latin typeface="+mn-lt"/>
            </a:endParaRPr>
          </a:p>
        </p:txBody>
      </p:sp>
      <p:sp>
        <p:nvSpPr>
          <p:cNvPr id="3" name="Title 1"/>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Exercise</a:t>
            </a:r>
            <a:endParaRPr lang="en-US" dirty="0"/>
          </a:p>
        </p:txBody>
      </p:sp>
      <p:sp>
        <p:nvSpPr>
          <p:cNvPr id="5" name="TextBox 4"/>
          <p:cNvSpPr txBox="1"/>
          <p:nvPr/>
        </p:nvSpPr>
        <p:spPr>
          <a:xfrm>
            <a:off x="392083" y="1302308"/>
            <a:ext cx="7108869" cy="461665"/>
          </a:xfrm>
          <a:prstGeom prst="rect">
            <a:avLst/>
          </a:prstGeom>
          <a:noFill/>
        </p:spPr>
        <p:txBody>
          <a:bodyPr wrap="none" rtlCol="0">
            <a:spAutoFit/>
          </a:bodyPr>
          <a:lstStyle/>
          <a:p>
            <a:r>
              <a:rPr lang="en-US" sz="2400" dirty="0">
                <a:solidFill>
                  <a:schemeClr val="accent6">
                    <a:lumMod val="50000"/>
                  </a:schemeClr>
                </a:solidFill>
              </a:rPr>
              <a:t>What’s the Latitude (Lat.) of the lower right corner</a:t>
            </a:r>
            <a:r>
              <a:rPr lang="en-US" sz="2400" dirty="0" smtClean="0">
                <a:solidFill>
                  <a:schemeClr val="accent6">
                    <a:lumMod val="50000"/>
                  </a:schemeClr>
                </a:solidFill>
              </a:rPr>
              <a:t>?</a:t>
            </a:r>
            <a:endParaRPr lang="en-US" sz="2400" dirty="0"/>
          </a:p>
        </p:txBody>
      </p:sp>
      <p:sp>
        <p:nvSpPr>
          <p:cNvPr id="6" name="TextBox 5"/>
          <p:cNvSpPr txBox="1"/>
          <p:nvPr/>
        </p:nvSpPr>
        <p:spPr>
          <a:xfrm>
            <a:off x="2988860" y="1955800"/>
            <a:ext cx="1711366" cy="461665"/>
          </a:xfrm>
          <a:prstGeom prst="rect">
            <a:avLst/>
          </a:prstGeom>
          <a:noFill/>
        </p:spPr>
        <p:txBody>
          <a:bodyPr wrap="none" rtlCol="0">
            <a:spAutoFit/>
          </a:bodyPr>
          <a:lstStyle/>
          <a:p>
            <a:r>
              <a:rPr lang="en-US" sz="2400" b="1" dirty="0">
                <a:solidFill>
                  <a:schemeClr val="accent6">
                    <a:lumMod val="50000"/>
                  </a:schemeClr>
                </a:solidFill>
              </a:rPr>
              <a:t>33° 00.0’ </a:t>
            </a:r>
            <a:r>
              <a:rPr lang="en-US" sz="2400" b="1" dirty="0" smtClean="0">
                <a:solidFill>
                  <a:schemeClr val="accent6">
                    <a:lumMod val="50000"/>
                  </a:schemeClr>
                </a:solidFill>
              </a:rPr>
              <a:t>N</a:t>
            </a:r>
            <a:endParaRPr lang="en-US" sz="2400" b="1" dirty="0">
              <a:solidFill>
                <a:schemeClr val="accent6">
                  <a:lumMod val="50000"/>
                </a:schemeClr>
              </a:solidFill>
            </a:endParaRPr>
          </a:p>
        </p:txBody>
      </p:sp>
      <p:sp>
        <p:nvSpPr>
          <p:cNvPr id="7" name="TextBox 6"/>
          <p:cNvSpPr txBox="1"/>
          <p:nvPr/>
        </p:nvSpPr>
        <p:spPr>
          <a:xfrm>
            <a:off x="324668" y="2792484"/>
            <a:ext cx="7676332" cy="461665"/>
          </a:xfrm>
          <a:prstGeom prst="rect">
            <a:avLst/>
          </a:prstGeom>
          <a:noFill/>
        </p:spPr>
        <p:txBody>
          <a:bodyPr wrap="none" rtlCol="0">
            <a:spAutoFit/>
          </a:bodyPr>
          <a:lstStyle/>
          <a:p>
            <a:r>
              <a:rPr lang="en-US" sz="2400" dirty="0">
                <a:solidFill>
                  <a:schemeClr val="accent6">
                    <a:lumMod val="50000"/>
                  </a:schemeClr>
                </a:solidFill>
              </a:rPr>
              <a:t>What’s the Longitude (Long.) of the upper right corner</a:t>
            </a:r>
            <a:r>
              <a:rPr lang="en-US" sz="2400" dirty="0" smtClean="0">
                <a:solidFill>
                  <a:schemeClr val="accent6">
                    <a:lumMod val="50000"/>
                  </a:schemeClr>
                </a:solidFill>
              </a:rPr>
              <a:t>?</a:t>
            </a:r>
            <a:endParaRPr lang="en-US" sz="2400" dirty="0"/>
          </a:p>
        </p:txBody>
      </p:sp>
      <p:sp>
        <p:nvSpPr>
          <p:cNvPr id="8" name="TextBox 7"/>
          <p:cNvSpPr txBox="1"/>
          <p:nvPr/>
        </p:nvSpPr>
        <p:spPr>
          <a:xfrm>
            <a:off x="2809896" y="3413105"/>
            <a:ext cx="2035173" cy="461665"/>
          </a:xfrm>
          <a:prstGeom prst="rect">
            <a:avLst/>
          </a:prstGeom>
          <a:noFill/>
        </p:spPr>
        <p:txBody>
          <a:bodyPr wrap="none" rtlCol="0">
            <a:spAutoFit/>
          </a:bodyPr>
          <a:lstStyle/>
          <a:p>
            <a:r>
              <a:rPr lang="en-US" sz="2400" b="1" dirty="0">
                <a:solidFill>
                  <a:schemeClr val="accent6">
                    <a:lumMod val="50000"/>
                  </a:schemeClr>
                </a:solidFill>
              </a:rPr>
              <a:t>078° 54.0’ W </a:t>
            </a:r>
          </a:p>
        </p:txBody>
      </p:sp>
      <p:sp>
        <p:nvSpPr>
          <p:cNvPr id="9" name="TextBox 8"/>
          <p:cNvSpPr txBox="1"/>
          <p:nvPr/>
        </p:nvSpPr>
        <p:spPr>
          <a:xfrm>
            <a:off x="2049645" y="5188802"/>
            <a:ext cx="3901709" cy="461665"/>
          </a:xfrm>
          <a:prstGeom prst="rect">
            <a:avLst/>
          </a:prstGeom>
          <a:noFill/>
        </p:spPr>
        <p:txBody>
          <a:bodyPr wrap="none" rtlCol="0">
            <a:spAutoFit/>
          </a:bodyPr>
          <a:lstStyle/>
          <a:p>
            <a:r>
              <a:rPr lang="en-US" sz="2400" b="1" dirty="0">
                <a:solidFill>
                  <a:schemeClr val="accent6">
                    <a:lumMod val="50000"/>
                  </a:schemeClr>
                </a:solidFill>
              </a:rPr>
              <a:t>33° 09.0’ N     079° 00.0’ </a:t>
            </a:r>
            <a:r>
              <a:rPr lang="en-US" sz="2400" b="1" dirty="0" smtClean="0">
                <a:solidFill>
                  <a:schemeClr val="accent6">
                    <a:lumMod val="50000"/>
                  </a:schemeClr>
                </a:solidFill>
              </a:rPr>
              <a:t>W</a:t>
            </a:r>
            <a:endParaRPr lang="en-US" sz="2400" b="1" dirty="0">
              <a:solidFill>
                <a:schemeClr val="accent6">
                  <a:lumMod val="50000"/>
                </a:schemeClr>
              </a:solidFill>
            </a:endParaRPr>
          </a:p>
        </p:txBody>
      </p:sp>
      <p:sp>
        <p:nvSpPr>
          <p:cNvPr id="10"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29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227009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descr="Garmin 5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4166" y="4341466"/>
            <a:ext cx="1738428" cy="1596479"/>
          </a:xfrm>
          <a:prstGeom prst="rect">
            <a:avLst/>
          </a:prstGeom>
          <a:noFill/>
          <a:ln w="9525">
            <a:noFill/>
            <a:miter lim="800000"/>
            <a:headEnd/>
            <a:tailEnd/>
          </a:ln>
        </p:spPr>
      </p:pic>
      <p:pic>
        <p:nvPicPr>
          <p:cNvPr id="5126" name="Picture 4" descr="Lexus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157" y="1524000"/>
            <a:ext cx="1840430" cy="1376331"/>
          </a:xfrm>
          <a:prstGeom prst="rect">
            <a:avLst/>
          </a:prstGeom>
          <a:noFill/>
          <a:ln w="9525">
            <a:noFill/>
            <a:miter lim="800000"/>
            <a:headEnd/>
            <a:tailEnd/>
          </a:ln>
        </p:spPr>
      </p:pic>
      <p:sp>
        <p:nvSpPr>
          <p:cNvPr id="5127" name="TextBox 8"/>
          <p:cNvSpPr txBox="1">
            <a:spLocks noChangeArrowheads="1"/>
          </p:cNvSpPr>
          <p:nvPr/>
        </p:nvSpPr>
        <p:spPr bwMode="auto">
          <a:xfrm>
            <a:off x="872129" y="3379144"/>
            <a:ext cx="1930465" cy="461665"/>
          </a:xfrm>
          <a:prstGeom prst="rect">
            <a:avLst/>
          </a:prstGeom>
          <a:noFill/>
          <a:ln w="9525">
            <a:noFill/>
            <a:miter lim="800000"/>
            <a:headEnd/>
            <a:tailEnd/>
          </a:ln>
        </p:spPr>
        <p:txBody>
          <a:bodyPr wrap="none">
            <a:spAutoFit/>
          </a:bodyPr>
          <a:lstStyle/>
          <a:p>
            <a:r>
              <a:rPr lang="en-US" sz="2400" dirty="0" smtClean="0">
                <a:latin typeface="+mj-lt"/>
              </a:rPr>
              <a:t>Automobile</a:t>
            </a:r>
            <a:endParaRPr lang="en-US" sz="2400" dirty="0">
              <a:latin typeface="+mj-lt"/>
            </a:endParaRPr>
          </a:p>
        </p:txBody>
      </p:sp>
      <p:sp>
        <p:nvSpPr>
          <p:cNvPr id="5128" name="TextBox 9"/>
          <p:cNvSpPr txBox="1">
            <a:spLocks noChangeArrowheads="1"/>
          </p:cNvSpPr>
          <p:nvPr/>
        </p:nvSpPr>
        <p:spPr bwMode="auto">
          <a:xfrm>
            <a:off x="3810000" y="3388669"/>
            <a:ext cx="1223412" cy="461665"/>
          </a:xfrm>
          <a:prstGeom prst="rect">
            <a:avLst/>
          </a:prstGeom>
          <a:noFill/>
          <a:ln w="9525">
            <a:noFill/>
            <a:miter lim="800000"/>
            <a:headEnd/>
            <a:tailEnd/>
          </a:ln>
        </p:spPr>
        <p:txBody>
          <a:bodyPr wrap="none">
            <a:spAutoFit/>
          </a:bodyPr>
          <a:lstStyle/>
          <a:p>
            <a:r>
              <a:rPr lang="en-US" sz="2400" dirty="0" smtClean="0">
                <a:latin typeface="+mj-lt"/>
              </a:rPr>
              <a:t>Marine</a:t>
            </a:r>
            <a:endParaRPr lang="en-US" sz="2400" dirty="0">
              <a:latin typeface="+mj-lt"/>
            </a:endParaRPr>
          </a:p>
        </p:txBody>
      </p:sp>
      <p:sp>
        <p:nvSpPr>
          <p:cNvPr id="5129" name="TextBox 10"/>
          <p:cNvSpPr txBox="1">
            <a:spLocks noChangeArrowheads="1"/>
          </p:cNvSpPr>
          <p:nvPr/>
        </p:nvSpPr>
        <p:spPr bwMode="auto">
          <a:xfrm>
            <a:off x="1355984" y="6108265"/>
            <a:ext cx="1312603" cy="461665"/>
          </a:xfrm>
          <a:prstGeom prst="rect">
            <a:avLst/>
          </a:prstGeom>
          <a:noFill/>
          <a:ln w="9525">
            <a:noFill/>
            <a:miter lim="800000"/>
            <a:headEnd/>
            <a:tailEnd/>
          </a:ln>
        </p:spPr>
        <p:txBody>
          <a:bodyPr wrap="none">
            <a:spAutoFit/>
          </a:bodyPr>
          <a:lstStyle/>
          <a:p>
            <a:r>
              <a:rPr lang="en-US" sz="2400" dirty="0" smtClean="0">
                <a:latin typeface="+mj-lt"/>
              </a:rPr>
              <a:t>Aircraft</a:t>
            </a:r>
            <a:endParaRPr lang="en-US" sz="2400" dirty="0">
              <a:latin typeface="+mj-lt"/>
            </a:endParaRPr>
          </a:p>
        </p:txBody>
      </p:sp>
      <p:sp>
        <p:nvSpPr>
          <p:cNvPr id="11" name="TextBox 10"/>
          <p:cNvSpPr txBox="1"/>
          <p:nvPr/>
        </p:nvSpPr>
        <p:spPr>
          <a:xfrm>
            <a:off x="6186380" y="3412481"/>
            <a:ext cx="1968809" cy="461665"/>
          </a:xfrm>
          <a:prstGeom prst="rect">
            <a:avLst/>
          </a:prstGeom>
          <a:noFill/>
        </p:spPr>
        <p:txBody>
          <a:bodyPr wrap="none" rtlCol="0">
            <a:spAutoFit/>
          </a:bodyPr>
          <a:lstStyle/>
          <a:p>
            <a:r>
              <a:rPr lang="en-US" sz="2400" dirty="0" smtClean="0">
                <a:latin typeface="+mj-lt"/>
              </a:rPr>
              <a:t>Cell Phones</a:t>
            </a:r>
            <a:endParaRPr lang="en-US" sz="2400" dirty="0">
              <a:latin typeface="+mj-lt"/>
            </a:endParaRPr>
          </a:p>
        </p:txBody>
      </p:sp>
      <p:sp>
        <p:nvSpPr>
          <p:cNvPr id="12" name="TextBox 11"/>
          <p:cNvSpPr txBox="1"/>
          <p:nvPr/>
        </p:nvSpPr>
        <p:spPr>
          <a:xfrm>
            <a:off x="6513742" y="6084453"/>
            <a:ext cx="1264257" cy="461665"/>
          </a:xfrm>
          <a:prstGeom prst="rect">
            <a:avLst/>
          </a:prstGeom>
          <a:noFill/>
        </p:spPr>
        <p:txBody>
          <a:bodyPr wrap="none" rtlCol="0">
            <a:spAutoFit/>
          </a:bodyPr>
          <a:lstStyle/>
          <a:p>
            <a:r>
              <a:rPr lang="en-US" sz="2400" dirty="0" smtClean="0">
                <a:latin typeface="+mj-lt"/>
              </a:rPr>
              <a:t>Tablets</a:t>
            </a:r>
            <a:endParaRPr lang="en-US" sz="2400" dirty="0">
              <a:latin typeface="+mj-lt"/>
            </a:endParaRPr>
          </a:p>
        </p:txBody>
      </p:sp>
      <p:sp>
        <p:nvSpPr>
          <p:cNvPr id="102404" name="AutoShape 4" descr="data:image/jpeg;base64,/9j/4AAQSkZJRgABAQAAAQABAAD/2wCEAAkGBhQSERUUEhQUFBUVGBcVGBcVGBsWGBoYFxUXFxgUFRccHSceGBojGRQVHy8gIycpLCwsFR4xNTAqNSYrLCkBCQoKDgwOFw8PGCokHSUpLCwpLDApLSwwLS0tLCw1KSkvKSwtKSopKSkpKTUsKSkqLC0pKiwsLCosKSwsKSwpKf/AABEIAOEA4QMBIgACEQEDEQH/xAAcAAABBQEBAQAAAAAAAAAAAAAAAwQFBgcCAQj/xABREAACAQIDAwYKBgcFBQcFAAABAhEAAwQSIQUxUQYTIkFhkQcjUlNxgZKhsdEUMkJywdIVFmKCk6LhCDNjwvBDVKOysyQlc8PT4vEXNDVEg//EABkBAQEBAQEBAAAAAAAAAAAAAAABAgMEBf/EACkRAQEAAgIBAgQGAwAAAAAAAAABAhEDITESQQQiUWETMnGh0fHB4fD/2gAMAwEAAhEDEQA/ANxrmTw76H/EV1QcyeA7/wClEngO/wDpXjvVZXlQ75BbAL3IYJlnLbOcyxzAZ4twQcoUuN+8hZpPAd/9KJPAd/8ASq3a5UMpK3VDOGCxaPQ15oAq7HpS15ViBBnqEkHLe2csKxzAneI0kx2yqsRA1iN+lBZMx4Dv/pRmPAd/9KicTtZg9kaBXnMDq4OXMJEwFADAnXUrUdhuUzs4UgRnyyBqQ1xkTKJhhFt3LjTLETrQWbOeA7z8qM54DvPypr9Jrk4mgd84eA7z8q8508B3n5UzOKrg4qgf88eC95/LXnPngvefy1HnF1wcXQSf0g8F7z+WvPpJ4L3n8tRRxdcnF1BK/SzwX2j+WvDjTwX2j+Woc4qk2xnbTYmjtDsX2j+WuTtTsX2j+Wq++P7abXdo02LMdsdi+0fy0m23wOpfaP5aqF7aXbTK9tKmxdm5TqPJ9o/lpve5ZKonKp7AxB961QruPpndxdTY1zYm3bWKt57R3HKynRlYdTD0EGeuakazDwT4n/tWKTyltv3Fh+NafVgKKKKoKKKKBvi8WtuCxOp0gFjuPUATTS5ygtDzh/8A5P8AiopLbZ6adiv7yvyNQ2KeoHeL5WWh9m77HzIqOfltZH2Lk+hB8Xqp8sMebWHuOuhA09J0/GqBsLbStKuRO+T86mxszcurPkP/AMIf+ZSL8ubEhubaRMGbUidDHjOArOVxlry07xXf0u35ad4psaC3L+z5Da/tWvz0m3hBteQfbt/mqhfTLflp3ivPp1vy17xTYvb+EO35B9tPzVwfCJb8g+2nzqkfTrflp3ivPp1vy17xQXU+ES35De2nzrk+EJPNt7afOqX9Ot+WvfXhxtvy176C5/8A1CTyG9pPzV5+v1vyG9q3+eqYcbb8te+uTjLflr30FzPLy35D+1b/AD1yeXVvyX77f56phxdvy1765XEW2IGZST1Tv7BQXX9dbZ+zc/kP+ek25ZW/Judw/NUM2y8tlniD0THrj8aiGNBaX5W2/wBv2T+FIPyntnrb2G+VVlqRZqCyvygtH7R9lvlSLbbtecHrkfEVWnpBzQWhtrWvOJ7Qrn6fbO64ntD51UPpIJgMCew1yxoNP8GuKA2nAIPOWWGh61YGthr5q8Hl/JtbCHTVivtKR+NfStWAoooqgooooIPbbeMHYg97N8qhMU1S22G8aewKPifxqDxb1BRfCJe/7Mw4lR75/Cs02anjP3bn/Ser/wCEe74pRxce4GqNs1PGCN5DjvtuIoH17C2/o3PjD3xaJa2LxYhedILIgBc5gANW7Dp1Uvc2MinDo9jFrdxCobaZlXPmIVWXMSQGaYmO6KkG21fbZSYdhiDftYu1dtA22KpZtWMiBTlyiH+z6SZk0cqr5xtvDtcOJN6zg1Ri1l25zEc4SVZjuEMTm1GkVoRXKrkvewi23exfsoxZc110bM28KMjHcAeoeuq7zh4nvNXXbWLY3UTDLfXD2MMLFrxDdJyFa6zIw0L3C2Zt/RHoqpjY97zN32G+VWIbc4eJ76OcPE95pz+iL3mbvsN8qP0Re8zd9hvlQNucPE95o5w8T3mnP6IveZu+w3yo/RF7zN32G+VArsTDtdvpbCXLpeVVLcliYnQZhMAE7xuk6CrBd5LXWvGymCxKuoLlecEG06stl+cLlNbkbiQYIE7qR5C3nwmNS9ds3+by3EYpbYsouW2TMo64LAxwmrd+nLBwowJGKFtLOEQYn6M5LPh8Q15l5ucwUhgFJ65mpVVmzybBFy79Ex/N2mYMCVEc3/eKRmDnL15ZiNTUVhmsMyczzuY3Lci4QRl563BBHXqPf2VoqcuUa8+IuWLrG2+KOHtthrnOBb6ZQBdW5kAYgM2ZSRqBM1SeYtTYK2ryXS9gXWuAhGbNhwQgOgGdXbj0jGgFBpu07HiLg/ZnuIP4VR3rRcda8Vc+43wrO2FYCTCp+3gcOcIGhc2WS09LPGoPXv0jhUC1IM5oErlMsZcCwW1XMub7s6g9h3eg07uGkLgnQ6igr+18YH6QIkQVIOuboyuX7IHS93rlLZJAnfAn0xr76TGybYbMF19M+6lzSNZXZzsG/kxuFfheT3mK+p6+Trb5bltvJuIe5hX1dYaVU8QD7qsZd0UUVQUUUUFX2s/jX9IHci1C416ktoXPGXD+2w7tPwqHxraVBnXhDeRbHax939aqezGIuSDBCuQRvkW3girL4QHlrY+8fhVZwI6X7tz/AKb0E1j8PcSzz2faCoQSrOl0WzmB5o86UAIY5Pa0ka1xDcyl5r2PS22Uc5kuG2WJAIDwFHXEFp9Wtg2ntaxisFzN7FYfMwwqYc20xFrmhbEXfpSMWXKFUAQTJ1EdTnC8oFwuCtlMfZxF+LGdb3Ostu3ZuK6YexZVMpjrYmdDHURoUjbd7EWGRS+LQsuaLwuWydBqoYAkTm49WtRv6bv+eu+23zq+cteU2Hewlu1zV5zexN9iTcxCqLonKrXbaFWZtygdGBJJ1Occ2eB7qsQ7/Td/z1322+dH6bv+eu+23zppzZ4Huo5s8D3UDv8ATd/z1322+dH6bv8Anrvtt86ac2eB7qkOTuJWzi8PduqSlu9auOInorcVjp16A6UDi6cerpbYYtXuaojC6Gf7ikS3qpJsVjBd5ktiRdnLzZ5znJ3xk+tMdUVqFvljhLbMj30vtefaDpdIvZLK4mOaS42UOoMQ2T6vvqMubRsPiENrHWcKAbQvXkW610EYdlujCXbgLLhySECncxJGggzaq7hdnYlhlP6S51I51FtXTlzZis6SNABrv1I0FIByL6WzexDst61mt31ZCp56zEgnfqR/rW1YnlOiY8XRikaxhcI30dLVy8wuXLWYWLV9mCm5cLOXMiIAHGahhLvOXbFxnz3muKbpIbOzNirbBnY6E6xp/wDAbTiVlWHEMPcazRt9adcbfWZXtGPrrAa4u7lUnf8AM6Ad5FQl/a5zlFIZpywqlpO6FOYFtezWpvF2Q6lTuIjTfx0qsXuSr5pW4N89YPp0oFsRtR0JVwVYalXQqRIkSCZ3VzhtovcZVQZmaAFVSSSeoAGTTO5yeukybgJO8mSa8t7BuKwKuoI3ETVDvamLuYe41u6uV1JDKQQQR693A9dOcNfDqGG4+7qiozE7Hu3XZ7lwMzEszGSSSZJ76k8LhxbQKOr38TUHGJMCeBB7jX1Xsm5msWjxtof5RXypjB0G9FfUHJK7mwOGPG0n/KKsEtRRRVBRRRQUbFPLOeLv/wA5qKxxp4X39pJ7yajcc2+sjOOXLeMQfsn4/wBKruHnMIJUyNRvHdU9y0M3l+7/AJjUFZtZiAN5MCOMGKVL4TFjGujSbrMcumZzAJ+1BMNA6jTg4m5cZQjuufX6zwDpKDXj18PTFReGwrEacY9Hp9/up0tsnTMWOoABj0+6ue+3mu5o/fDXXtQt5w6ksTnbpIFJMHyhG7r00497LsOW8ZdcoMyMQXkHK65l11M6/uj0U0TA3SyktkG/624D7UZh1ldRxHoMmcS9u2zGBcAJAJU6/VEjcRLHfpIOkaV2xxl3LK3u68Ge08Q6mEdyvUOmrE5Q28a7tAMx1J4RSNpL4Ulrp0k6M+uhME7vsnvE7xTfaVu60H6xJ1bMuh3QoBAA1100jv5w2BvxrIEbyw9O6fTWZOvFay8OcNtd2JPOOCdwLN89adbOxTHEW0a8+Vjkbpn7fR46HUQeym+G2fbP7Oo1zAaxOkzP9K9XBWVM85rofrrrqDMxp/rrrPp9U6rGM33KY4zaF4XGXnLy5SVytcaRlMdLXfoZpextC7IHO3Drr0zwnjU1ewyXbvPiOnlH1lGY/VPV1wRpwnrFOLXJ9ZYldQCwUsoMAGSZOm+BPfvrfoyt1HS3o0tPca5kL3FgZN7AlkysZaTB49cTrTva10ZrWcH++wqIwPRYyjOcobeGDakDQ+gl7i7uW3cYZA4gusgneAGZVg/VWZOuo3azVby3DiLLXGzDn7MQwYAFxAAHRHXoBp160kmM87v7Mze20E1muLHTb0n4mtGJ1rOtoaXH+83xqOxs1NcRcgfAdZJ3ACnDVB7XxDFsqAlzFtQNTLzMDjEL++aDhsc1y4LVpTcuMYCpqJ+91+qAOJGtPuUHJ7FYNVuPzdxCBLWnFwIx+xcI1U9u49RNVXa2AfD3nsuRntko8HTMPrLPXBkeqvMOQaqpnA7UFzQjKw6uPaKd1FYrYdxcOMWglFuG2xH2WADAN2Mp0PYRUhh7uZQR1iaI8xI6Deg19JeD65m2bhT/AIS+6vm699U+g19EeC952VhfuR7zSC1UUUVQUUUUGcK2lRuOanwbo1G41qyM45XHx4+6PiaicOeksmOkPxqU5Vnx/wC6Piai8KsuoHH0dRmjOX5am7dyLPi1OrmR0jOUEKxmRoWYcdfTHuFs+LeDkuwCrdWhhkIOk9YPZ66sFvZNq1bh8zE65S24nWBEbhoTpXKHD+QV6ujdI6u3srvh8Hn5rGPDnl80V2y+IZYDMGAbqAJyjpAaa9GNKeWMQxtDcWKXMpIXUkOqmToDvH+jVgXZllvqXHtmAIY6GN2oiOPq3VHbTwjqxBKgxlUrGSQGyNA3ElifTrXfD4ay3d3NX9WOTHPH800hEsXRBuXktrH22Anj1Gd/VTW5tNtZctr1fV3z0SRJEgHdSx2BdLAncTq0l5PWCQDr2V7dwAHSzTJgACBPYTv6tRpXgyurrtLbomt/ofVIO4DdGlL7IZAWW/aDqQJgw46pDTrv3bjpwrjEtkEaEgwR69Ad8HSutnOLlwK0ANpIExuI0n0j1GuXsxhKs2z8BbVJSRaSGGZoJLrKxppBBJPVkPGq3e2tdumMOGCknp6524tJPRMGett2vVVi2heDYZkAgBGcyd5LJbAPoUMPXVY2fFpGDhhIkAA9sAneAWI1B1g17ebK8cnHPp3/AN9GsdXui5sg5VDNpBBIg6yxCneRqGJYdZNN7dgLesRkg3rWqmRo66U8vXxcWHKiQvRSQNMpLMZ1aJEzv3Co+xK3rC9XO2vXDrB4ivJN10322xjWe7U/vX+83xNaDWd7VPjrn3m+NdHY1aq9jdpXMLikv2jDoVuKSJEiQQR1iI76nyajtqYEXVg6Eag8D8qCucodoDEYm7eC5Rddrkb4LnMVnrAJMHgKQsaGaXVWw9wF7YYA7mGZG7D2dx9FS23uUuDuW1XC4JLDEeMbM9w5vJtZyQi9sZur01XGL5TsmAbCJot25zlw+VCqET0AqWPExw152YsW19AqJwmAa4wLCFHVU+iRRBd3H0V9A+CVp2Vh/QR76+fbu41v3gfP/dVj10gulFFFUFFFFBmBOlRuOapF2/H41GY41kZ1yp/vv3R8TUbhWh0Pb+BqT5UDx37o+JqLsTmWN+YR3GrLq7Zy8VoeNEXQ5BKOFfTWQQDp6/XFR+H2g0+PhQvOZiFBQBtF6JbRQSN6idJMxMxsrbNprCrdIBChROoYDQZSAZPZ2A0hfwgPSXpDqnQ66QvSzGvo58f40llv2W+nk99X9v8ASMwG0VgBMr5hOQhluaaSv2TG+FJn1aTtnZ9u+may+vkNxjcff1VGYfZabswyyW5pw2XMRGZYMBv2gJqJ21bvWXBQkox6JcC6R+wLhBkbtTB06pgy8vJh3nN/efwkvJx30+30v/VNXrDLIZSPVGoGkafCmmMtgjohmOupBkE9cCZ654+mDXmyNuNcVla46sIIILhYBgyZgNJAGnXTi+xMP0gSAZljukEySftZR/QwOuGWPPjvXXjtMbx55SWav2/hWjhTcYhh4wSWygkkBQcwA0Oindw1407wOynS6oYBoKkFftAyUHYSWA1j63XvqT5U2Aws3GJttdDByo3gAnNlkTOUaTx4005PYhlh2hua6QnWMp3dkiY10JEbjPzMuKY8vovhyzO9p3BaEAZ9CmmoYoVLuZ+qvOEQRJ03VD4jFNeDF+gqiVQLALaBpHW2UzLSdOqYqd2xhsjG0mYdNofgjIjFdN5YwN32D20zGFFm2SVzdHKdZUBw0sBpMAMJ656tSb8VblyZdeEx6iqXmOY6yM2msDeYPriaUwa+Ns/+NaJM/wCIIEU5bA6k7001kaZp9AkT8eFI4Wz42xwF6zPpziOrga4StTy2mZrPNqt46599vjWhCs82ofG3PvN8a27mjmo67tADqJB3HQT2gEzHbT+4sgjiIqL2ZtrEYRbiCzzmeBmDEaBGUEAdjHf8YIDh9oqfsn+X502OMt+Se4dXr7KfPyvxAjJh2SGziHYam69wzEFgS50PBeFMdjcocRhkdOYW5nYsS4YmWRkPX1q7g/fbjQA2mnkt7vnTqzeDiRrx/rXWJ5bYt1deZUZwQSFYGWkuymZDFiWnqpjsbCsinPoWMx6BH+vRQO7u41vfgd//ABVn1/hWCXjoa3zwPj/uqx6/wqwXWiovlHyks4Gzz2IYqkhdAWJJmAB6jVc2P4Ydn4m6tpWuIzEKvOJAJJgCQTGvGqLvRRRQZZeOrelviajMYaksXo7j9t/+c1F4w1kUPlSvjQez8TUTYMOv3h8DUzyoXxi+j8ahbQ6S/eHwNL4Zy8Vb8FjrWTKzBXGkkHKwG4tAMN2xEbzqak7mIVVykhTOkGQMrFcxyjqK+6aq+z7OdgiKZLAcZPAaQeHrqyfQVC5XvsokErbzMuYdYOYCdw4aV6fhc+SY6xnTz8eNz9hlJGctuZU3GST0hrwAy15athui7NLHKNTElXIPpB1B7Tv0FJLIbxbsNMoPWQB16kT8q9xGKFi2zEktG4wBJ0UEyTJPVHE7hNev59W8mtPX3hhcc7+k3NkdmuBnzMVJfSM3Wx1Ujecz8B9UmRFPGszbzyxEiJMjdAAB3bpI7aqWCxZF22WctuEZiAZIBkz6ezWriLZ+jhiSZfKvoglj36dmvGuPwuW5ft/tjiu+TH9UbtHGopyqzkAAKrMTMhlaIGUAOzGTvjsFMNm4u5qihubbRgZIUlWZWBnQ9EGRG6lxZEOWEgKqsCJ1zEQQTA1IP+jSmBdYOXtA6AX60liYOoAGU7tG0PXXDkwuXNqed9fz/lytmU3acbWu5cz5SzRakEmMzLMvH2RoOJPWKYXMbdIyObbBoGQ20yxJGmgPVvmfXUttW+uZi2hAAKhQxYqtvojXQKSBmMammCLavW9Q0sVVY3g6gtpvHSGnYPTU+MyuWV76nsmGPXSvYrBuh1IjWBq0dWXtjX3zXuGug3LQAIAv2j3uunokU6QFXyhCgWZ0OrToAN8ZeJJiaTEl7OhEXrWbhJuLBniY91eXfcbnntrgNZ1jmm4/3j8TWgqaznEtLH0n410dSbGo+7jxuCkzqN0kHUGJnUCd1PcRazKV4gjvEfjUNs/aWMwrNkQPmILEiZgMuhBldHbdB6VA5bFGSObeRMjLqImZHVuPcaRtY8NqqsfQJ46adgJ9VOr/ACzxjWWs8woVk5uRmkKAQupYzEtv8o8aZ8nOU2KwSFLdhWls8uDM5SkCCI6LOPQ7caDu9iipIa3cBESCsHXQSDukz3V1YvrcUMpkH/Xqru9y1xjIUNlI+zo0qdSCDm1hmdgDIzOTTDY+Fa2nS3kzHDcPwoHWJPRPoqQxHL/G4axaw1i8bVsWrbdAANLrJ6cZu41GYxuifQajuUB8ao4WrI/4Sn8a1FhTEcoMRcttbuX7jozByrMWGfdm164Fc7JxOS9bYdTof5hUYDStowQe0fGtaV9T/rB20VnH6VPGiuaJ/aYi9dHC5c/52qJxRqX28IxN4f4je8z+NQuINEU3lUOkvoPxqCspmZRvk7h91jFT/Khfq+uofZV7JftNwfs8lhuOh37j7t9Wa90vipzk9iAGVlJkMPR3VJYZrl3miiFVNxF0EKVDBbgGYZrigak9ILLENpAUw2ECvKqpZyGUahYMw2ozCIjXceO+pa29t7QUoAo6DJ1jLKgjrDKRv3xxr34cFmMky689fs4cfJMcdT6o25hijGVyqBIzSAQss06E7l3x9nSqptzaYe5IOZVggQcswCXIOupiJ6gBuqT5Um7bvHpMRdQKxBEOIAmOoFQPQZioPDOMpJgFhv35ZgaQCf8AXXXm5+bPL5cvZMcddrFsbBqbBDm08w4AILJA3kjpIToN2/fwqTv4gDDqCcuV3UA9ZJLD+Vh3Uz2FsW2pW6bqOOkhCK0aoQcxOoOvWIpribFwCFQCRcADgPMgDNbIHS6oaB1jqrfw+cmF1O/b7/03x2zPcGIwxZkgkKFMbwocEhiT9k9c9op8UzarGrG2hCwoUZSzxG/pEk/s0Yu2iu+qsuZomSoOpLadWhM8ADSu0L0hFK20gMqiGQnVgYXXN9Q6zpImNK9WOGHHllnL3f2cvTfFRt3aJylEtPlJ6JL5TI0DEKo1iOiT1wewwNx1tmLYYlpAUTlnexO7eB0u3qp6xkFtCdSZQ+Tck6b9A5jsGlNcdj7KsF6gZ0mVMb5lQGljAGk9eleDl4N31Z5x0nylbuEuMBPRLQdBIkdWmpbU/wBeqPxmNtg4e2iHNz1rM0tlAFxeo6T6NIjU0tY5QIWYBSya/VlDlJJ6Q1DHpkes7waQ2lilNyxzbAo161o0rcU55ysrMZ36MNPRXKTjk68/dZ58tIzb6ze7dEnUb60O68Ix4Kx9xrOl6/SfiaOwN4cR30k10cR30sTXBNAkbi8R30mbi8R3inDUm1Ag1xeI7xSbXV4jvFLMaRegZY++MjQRuPXTfbyzfaNQBbHdbQfhTrGCVjtA99fSuzuSmGvYOwt+xaueKTVlGbVQfrb+vjVg+T8lK2beor6F5W+BnD3MMyYG2lu9nD5nZjoAQUBMwNRVO2D4DMZzy/SDaS2CCxD5iRP2QB8YrW12dfoRuBorZf0Na8kUVnSM/wCViRi7vpU96LVfxBqzcubcYsnykQ/EfhVYvmoKryoXog9tQGzlm9bBBIzjQTwbhVj5TDxfoIqC5PXQuJsk7g/b5D+Tr3VrGeqyJfC1ptS5za20RRoUzAFjLSS4YDowNI7Tv0qUvuBkYgLnJBO6cpALesxr2dtd3Es3AzlcwG9p0jtkB+zjNQmJ2zatzkCWt5i2JuGBuViDkk8SI1MdVe7DhnDl67n19L/f+Hl055aiFtrI6AQGd4JFxgCBwHXpuqBwAVhESF1I3Tu6+rdXiY4vnuXVBDHQQDAGkAnXSd8yTJ3mn2D2on2UieCr19RA1I3V4ebL8S3Lbdk+qbwBNu2tpWzfWL66NI3a9ijXiTHVS2GwxFy3n+qGOvYOkwj900bIulzIkMGBOgmSMxRVXXskagDeN9e7RxZUFS+Y9OcwUQWnRmUnWejpJiZ1Jr6vH8uEkns3x8lw3do7HbZAuliHJjOFVo6yQSYMAkaADcJ4TDGzdfO8Oq/WGXcMxganX7UTVgtYTnASiPcZutbYWIywQ+6AFiCesinFrZF8sQtpV0CsJXyYIYAkdR01315OTh5eXPd1I4/p2greGe5OR92o3679wG+NDroCZMTURtC6yH0j60yWA0BmTGqEcdPRV2OzLubRrSsCJh+AAyiEgDQGJ3+gVF4vk0oUC6EUww5xngaIMrdFyOo7l1I1AGtee8GeElydMfuqaX2YxJn/AOfVTy3ai5Y1nx1oj2x+FTV/Y+HiQyDpXIYXQqsFChYDZoglwddcs6SKabSS2L1o2iCvPWwAGDgQ4GjA6zEndBJFcb9jLqzXhoGNaLNw/sN8KoKfifiau21bkYe56I7yKpCH4n4mtO7tq4NemvDUHNcNXc0m1UJtSTClGpNqBtcWWQcXUfzCvrDAW8tq2vBFHcoFfLGzbOfFYdPKup8a+rQKsHtFFFUFFFFBQPCIkXrbcUjuY/mqnXTWncsNlJeVCxYFSQCu/WNNQR1cKpl/k2nnX7lP4CsijbdsFrTAanq76dcgeRhZhfully6pG+SCJ7iam8VyfHVdPsD50tZ5+2uVMQQOHNKf81BM/qfZIIL3oME9MakGZ+rMzNMV8F2CAKg34MaZx1bo6Gg7Kb/S8V1Yn/hL+avDjcX/ALwv8IfOtZZ3L812kxkLnwYYPLlzX8uumdfyVyPBjhARDXxHB19/Q7aR+n4vz6fwh86P0ji/P2/4Q+dY6T0Y/RJW+RVlVZRdvQxBbVNY6ieb3dlFnkbZUgh7hgQA3NsB90G3AqMO0cZ561/Drz9JYzz1r+HXWcuc63T0z6J1+T4P+3vD0c2D6vF1w/JoFcvPXgvAc2PTPi5J9NQZ2ljfPWv4defpHGeetfw6fi5/Wr6YkLnIq2Y8fiBG6CggcB4vSuX5F2m+tcuMSuWXW0xiZ0Jt6HXeKjzjsZ5+3/Drn6djPP2/4dLzZ3zanpk9ilzwaYYqFL3IBJGlreZ/w92u7sHCvcD4N8Kr2yz3nVHDhSUAkGROVASAeqaROLxfn0/hiuTicV/vC/wx865r6Yectdn8xZgGQ7ADjpqfh76oKH4n4mrLtDBX75Bu4jORoJQwPQM0Cma8miP9qN5P93x18uiofNXk1Nfq1/i/yf8Avo/Vr/FPsf8AuqCDNcNVgHJheu63qVR86P1XTzlz+T8tBWmpN6tH6q2+t7p9a/kr08lbPG6f3/kKuxEciMPzm1cIvC4G7q+nKxPwdbAtLtVGUN4u2zSWJ1II4xW2VYCiiiqCiiigjeUFubJ7DNUm7Wi3rQZSp3HSqjtzZi4a215zFtYkiSdSANN+81KK5ctGk/o9N7vLfAKdbza/4b/lpJ+X+zwYN5v4dz8tQPPo5rw4ekE5cYA7rp/hv+Wuv1zwXnT7D/KgV+j159HNJ/rjgvOn2G+VefrhgvOn2G+VAocPSWKw75GyfWg5fTGle/rhgvOn2G+VefrfgvOn2G+VBG5LgzBEumQAC5MhiQCekY0EmQY0HGuPo99goytKi4DLFc0ZchLId5B9Eg1KfrfgvOn2G+VI3eW2AU63o/cf5UDAYfESILEFEUlhEE5szx5SwBHXIrkYe8UA6YJSwJ6wc55w+kCJp/8ArxgPP/yP8q5PLfAef/kf8tBxgbd3M/OCIygEfVMAyy8J006qdG1Tb9d9n+fHsP8AlrscrMEd18ey3yoOzbrgrQeUuD88PZb5VweUWD8+PZb5VAEVwTXh29g/Pr7LfKk221hP94X2W+VB0blec/SLbXwv+8J3N8qRbamG/wB4Tub5UD36RRz9Rl3auHH/AOxb/m+VNcTtyyoOW9bJ4DN8qaF/8FlrNjMQ/koq95mtSrI/AXtPnbmLA3KLbTxLF+4AKPfWuVqAoooqgooooCq/y+s5tnYgDyAfZZT+FWCk79gOrKwlWBUjiCIIoPkfa+kHhNR7nNHZWr8sfBPftOxsIb9omRl1cdjLvJ7R7t1VM8hsUN2DxH8K58qkqoHDqYpyAakm5IYwD/7XFAD/AAbn5ah8SjIYfMh4NKnuOtA5FFR5vHyj31ycQfKPfTQkjXBpguIM/WbvpyHPGfT8xTQVJqN2g0+qnbXeIPq1pnf1qwMtaJrsrXkVtXIp/h30pmBSy3Y41KU+z15npk2KPUK5+kHrNZ0h9nrwvTPnzxo548aaDrPXmempvHjSlu27CVDMOKrPwFXQ9vtx6vjSCvJpZ8HcO9H9g/Kn+xuSuKxLhMPh7twnrCkKO1nMKo9JqjU/7Oi6409lgf8AVraqqfg25EDZmE5tiGvXDnusN2aICL+yo07SSeuKtlZQUUUUBRRRQFFFFAUUUUBSWIwqXBDqrjgwDDuNK0UFax/g22de+vg7IPFF5o96ZareP8AuAeebbEWT1ZXDjudSffWk0UGFbd8AF62hfC3xfI/2bqLbEfstmKk+nL6azjG4S5Yc27yPbcb1cFT3Hq7a+vKY7W2HYxSZMRZt3V6g6ho7VO9T2ig+Si9cl637avgJwNyTaa9YPBWzr3OCf5qrWM/s83B/dYxD2PaK+9XPworIy1ck1plz+z/juq9hT6WuD/yzXA8AGP8AO4Qfv3P/AEqDMy1JMa1rD/2eMSfr4qwv3Ud/jlqYwf8AZ0sg+Oxl1h1i3bW372L1RhU1YuSvg/xm0WHMWiLfXeeVtD96OkexQTX0BsTwQbNwxBFgXWH2r553+U9D+WriiAAAAADQAaADgKbNsU2d/ZxOhv4z1WrX+Zm/y1Z9n+AbZtv64v3v/EuZR3WwtaNRTaK/s7kBs+x/dYPDgjrNsO3tNJ99TyWwogAADqGg7q6oqAiiiigKKKKAooooCiiigKKKKAooooCiiigKKKKAooooCiiigKKKKAooooCiiigKKKKAooooCiiigKKKKAooooCiiig//9k="/>
          <p:cNvSpPr>
            <a:spLocks noChangeAspect="1" noChangeArrowheads="1"/>
          </p:cNvSpPr>
          <p:nvPr/>
        </p:nvSpPr>
        <p:spPr bwMode="auto">
          <a:xfrm>
            <a:off x="63500" y="-1243013"/>
            <a:ext cx="2571750" cy="25717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06" name="AutoShape 6" descr="data:image/jpeg;base64,/9j/4AAQSkZJRgABAQAAAQABAAD/2wCEAAkGBhQSERUUEhQUFBUVGBcVGBcVGBsWGBoYFxUXFxgUFRccHSceGBojGRQVHy8gIycpLCwsFR4xNTAqNSYrLCkBCQoKDgwOFw8PGCokHSUpLCwpLDApLSwwLS0tLCw1KSkvKSwtKSopKSkpKTUsKSkqLC0pKiwsLCosKSwsKSwpKf/AABEIAOEA4QMBIgACEQEDEQH/xAAcAAABBQEBAQAAAAAAAAAAAAAAAwQFBgcCAQj/xABREAACAQIDAwYKBgcFBQcFAAABAhEAAwQSIQUxUQYTIkFhkQcjUlNxgZKhsdEUMkJywdIVFmKCk6LhCDNjwvBDVKOysyQlc8PT4vEXNDVEg//EABkBAQEBAQEBAAAAAAAAAAAAAAABAgMEBf/EACkRAQEAAgIBAgQGAwAAAAAAAAABAhEDITESQQQiUWETMnGh0fHB4fD/2gAMAwEAAhEDEQA/ANxrmTw76H/EV1QcyeA7/wClEngO/wDpXjvVZXlQ75BbAL3IYJlnLbOcyxzAZ4twQcoUuN+8hZpPAd/9KJPAd/8ASq3a5UMpK3VDOGCxaPQ15oAq7HpS15ViBBnqEkHLe2csKxzAneI0kx2yqsRA1iN+lBZMx4Dv/pRmPAd/9KicTtZg9kaBXnMDq4OXMJEwFADAnXUrUdhuUzs4UgRnyyBqQ1xkTKJhhFt3LjTLETrQWbOeA7z8qM54DvPypr9Jrk4mgd84eA7z8q8508B3n5UzOKrg4qgf88eC95/LXnPngvefy1HnF1wcXQSf0g8F7z+WvPpJ4L3n8tRRxdcnF1BK/SzwX2j+WvDjTwX2j+Woc4qk2xnbTYmjtDsX2j+WuTtTsX2j+Wq++P7abXdo02LMdsdi+0fy0m23wOpfaP5aqF7aXbTK9tKmxdm5TqPJ9o/lpve5ZKonKp7AxB961QruPpndxdTY1zYm3bWKt57R3HKynRlYdTD0EGeuakazDwT4n/tWKTyltv3Fh+NafVgKKKKoKKKKBvi8WtuCxOp0gFjuPUATTS5ygtDzh/8A5P8AiopLbZ6adiv7yvyNQ2KeoHeL5WWh9m77HzIqOfltZH2Lk+hB8Xqp8sMebWHuOuhA09J0/GqBsLbStKuRO+T86mxszcurPkP/AMIf+ZSL8ubEhubaRMGbUidDHjOArOVxlry07xXf0u35ad4psaC3L+z5Da/tWvz0m3hBteQfbt/mqhfTLflp3ivPp1vy17xTYvb+EO35B9tPzVwfCJb8g+2nzqkfTrflp3ivPp1vy17xQXU+ES35De2nzrk+EJPNt7afOqX9Ot+WvfXhxtvy176C5/8A1CTyG9pPzV5+v1vyG9q3+eqYcbb8te+uTjLflr30FzPLy35D+1b/AD1yeXVvyX77f56phxdvy1765XEW2IGZST1Tv7BQXX9dbZ+zc/kP+ek25ZW/Judw/NUM2y8tlniD0THrj8aiGNBaX5W2/wBv2T+FIPyntnrb2G+VVlqRZqCyvygtH7R9lvlSLbbtecHrkfEVWnpBzQWhtrWvOJ7Qrn6fbO64ntD51UPpIJgMCew1yxoNP8GuKA2nAIPOWWGh61YGthr5q8Hl/JtbCHTVivtKR+NfStWAoooqgooooIPbbeMHYg97N8qhMU1S22G8aewKPifxqDxb1BRfCJe/7Mw4lR75/Cs02anjP3bn/Ser/wCEe74pRxce4GqNs1PGCN5DjvtuIoH17C2/o3PjD3xaJa2LxYhedILIgBc5gANW7Dp1Uvc2MinDo9jFrdxCobaZlXPmIVWXMSQGaYmO6KkG21fbZSYdhiDftYu1dtA22KpZtWMiBTlyiH+z6SZk0cqr5xtvDtcOJN6zg1Ri1l25zEc4SVZjuEMTm1GkVoRXKrkvewi23exfsoxZc110bM28KMjHcAeoeuq7zh4nvNXXbWLY3UTDLfXD2MMLFrxDdJyFa6zIw0L3C2Zt/RHoqpjY97zN32G+VWIbc4eJ76OcPE95pz+iL3mbvsN8qP0Re8zd9hvlQNucPE95o5w8T3mnP6IveZu+w3yo/RF7zN32G+VArsTDtdvpbCXLpeVVLcliYnQZhMAE7xuk6CrBd5LXWvGymCxKuoLlecEG06stl+cLlNbkbiQYIE7qR5C3nwmNS9ds3+by3EYpbYsouW2TMo64LAxwmrd+nLBwowJGKFtLOEQYn6M5LPh8Q15l5ucwUhgFJ65mpVVmzybBFy79Ex/N2mYMCVEc3/eKRmDnL15ZiNTUVhmsMyczzuY3Lci4QRl563BBHXqPf2VoqcuUa8+IuWLrG2+KOHtthrnOBb6ZQBdW5kAYgM2ZSRqBM1SeYtTYK2ryXS9gXWuAhGbNhwQgOgGdXbj0jGgFBpu07HiLg/ZnuIP4VR3rRcda8Vc+43wrO2FYCTCp+3gcOcIGhc2WS09LPGoPXv0jhUC1IM5oErlMsZcCwW1XMub7s6g9h3eg07uGkLgnQ6igr+18YH6QIkQVIOuboyuX7IHS93rlLZJAnfAn0xr76TGybYbMF19M+6lzSNZXZzsG/kxuFfheT3mK+p6+Trb5bltvJuIe5hX1dYaVU8QD7qsZd0UUVQUUUUFX2s/jX9IHci1C416ktoXPGXD+2w7tPwqHxraVBnXhDeRbHax939aqezGIuSDBCuQRvkW3girL4QHlrY+8fhVZwI6X7tz/AKb0E1j8PcSzz2faCoQSrOl0WzmB5o86UAIY5Pa0ka1xDcyl5r2PS22Uc5kuG2WJAIDwFHXEFp9Wtg2ntaxisFzN7FYfMwwqYc20xFrmhbEXfpSMWXKFUAQTJ1EdTnC8oFwuCtlMfZxF+LGdb3Ostu3ZuK6YexZVMpjrYmdDHURoUjbd7EWGRS+LQsuaLwuWydBqoYAkTm49WtRv6bv+eu+23zq+cteU2Hewlu1zV5zexN9iTcxCqLonKrXbaFWZtygdGBJJ1Occ2eB7qsQ7/Td/z1322+dH6bv+eu+23zppzZ4Huo5s8D3UDv8ATd/z1322+dH6bv8Anrvtt86ac2eB7qkOTuJWzi8PduqSlu9auOInorcVjp16A6UDi6cerpbYYtXuaojC6Gf7ikS3qpJsVjBd5ktiRdnLzZ5znJ3xk+tMdUVqFvljhLbMj30vtefaDpdIvZLK4mOaS42UOoMQ2T6vvqMubRsPiENrHWcKAbQvXkW610EYdlujCXbgLLhySECncxJGggzaq7hdnYlhlP6S51I51FtXTlzZis6SNABrv1I0FIByL6WzexDst61mt31ZCp56zEgnfqR/rW1YnlOiY8XRikaxhcI30dLVy8wuXLWYWLV9mCm5cLOXMiIAHGahhLvOXbFxnz3muKbpIbOzNirbBnY6E6xp/wDAbTiVlWHEMPcazRt9adcbfWZXtGPrrAa4u7lUnf8AM6Ad5FQl/a5zlFIZpywqlpO6FOYFtezWpvF2Q6lTuIjTfx0qsXuSr5pW4N89YPp0oFsRtR0JVwVYalXQqRIkSCZ3VzhtovcZVQZmaAFVSSSeoAGTTO5yeukybgJO8mSa8t7BuKwKuoI3ETVDvamLuYe41u6uV1JDKQQQR693A9dOcNfDqGG4+7qiozE7Hu3XZ7lwMzEszGSSSZJ76k8LhxbQKOr38TUHGJMCeBB7jX1Xsm5msWjxtof5RXypjB0G9FfUHJK7mwOGPG0n/KKsEtRRRVBRRRQUbFPLOeLv/wA5qKxxp4X39pJ7yajcc2+sjOOXLeMQfsn4/wBKruHnMIJUyNRvHdU9y0M3l+7/AJjUFZtZiAN5MCOMGKVL4TFjGujSbrMcumZzAJ+1BMNA6jTg4m5cZQjuufX6zwDpKDXj18PTFReGwrEacY9Hp9/up0tsnTMWOoABj0+6ue+3mu5o/fDXXtQt5w6ksTnbpIFJMHyhG7r00497LsOW8ZdcoMyMQXkHK65l11M6/uj0U0TA3SyktkG/624D7UZh1ldRxHoMmcS9u2zGBcAJAJU6/VEjcRLHfpIOkaV2xxl3LK3u68Ge08Q6mEdyvUOmrE5Q28a7tAMx1J4RSNpL4Ulrp0k6M+uhME7vsnvE7xTfaVu60H6xJ1bMuh3QoBAA1100jv5w2BvxrIEbyw9O6fTWZOvFay8OcNtd2JPOOCdwLN89adbOxTHEW0a8+Vjkbpn7fR46HUQeym+G2fbP7Oo1zAaxOkzP9K9XBWVM85rofrrrqDMxp/rrrPp9U6rGM33KY4zaF4XGXnLy5SVytcaRlMdLXfoZpextC7IHO3Drr0zwnjU1ewyXbvPiOnlH1lGY/VPV1wRpwnrFOLXJ9ZYldQCwUsoMAGSZOm+BPfvrfoyt1HS3o0tPca5kL3FgZN7AlkysZaTB49cTrTva10ZrWcH++wqIwPRYyjOcobeGDakDQ+gl7i7uW3cYZA4gusgneAGZVg/VWZOuo3azVby3DiLLXGzDn7MQwYAFxAAHRHXoBp160kmM87v7Mze20E1muLHTb0n4mtGJ1rOtoaXH+83xqOxs1NcRcgfAdZJ3ACnDVB7XxDFsqAlzFtQNTLzMDjEL++aDhsc1y4LVpTcuMYCpqJ+91+qAOJGtPuUHJ7FYNVuPzdxCBLWnFwIx+xcI1U9u49RNVXa2AfD3nsuRntko8HTMPrLPXBkeqvMOQaqpnA7UFzQjKw6uPaKd1FYrYdxcOMWglFuG2xH2WADAN2Mp0PYRUhh7uZQR1iaI8xI6Deg19JeD65m2bhT/AIS+6vm699U+g19EeC952VhfuR7zSC1UUUVQUUUUGcK2lRuOanwbo1G41qyM45XHx4+6PiaicOeksmOkPxqU5Vnx/wC6Piai8KsuoHH0dRmjOX5am7dyLPi1OrmR0jOUEKxmRoWYcdfTHuFs+LeDkuwCrdWhhkIOk9YPZ66sFvZNq1bh8zE65S24nWBEbhoTpXKHD+QV6ujdI6u3srvh8Hn5rGPDnl80V2y+IZYDMGAbqAJyjpAaa9GNKeWMQxtDcWKXMpIXUkOqmToDvH+jVgXZllvqXHtmAIY6GN2oiOPq3VHbTwjqxBKgxlUrGSQGyNA3ElifTrXfD4ay3d3NX9WOTHPH800hEsXRBuXktrH22Anj1Gd/VTW5tNtZctr1fV3z0SRJEgHdSx2BdLAncTq0l5PWCQDr2V7dwAHSzTJgACBPYTv6tRpXgyurrtLbomt/ofVIO4DdGlL7IZAWW/aDqQJgw46pDTrv3bjpwrjEtkEaEgwR69Ad8HSutnOLlwK0ANpIExuI0n0j1GuXsxhKs2z8BbVJSRaSGGZoJLrKxppBBJPVkPGq3e2tdumMOGCknp6524tJPRMGett2vVVi2heDYZkAgBGcyd5LJbAPoUMPXVY2fFpGDhhIkAA9sAneAWI1B1g17ebK8cnHPp3/AN9GsdXui5sg5VDNpBBIg6yxCneRqGJYdZNN7dgLesRkg3rWqmRo66U8vXxcWHKiQvRSQNMpLMZ1aJEzv3Co+xK3rC9XO2vXDrB4ivJN10322xjWe7U/vX+83xNaDWd7VPjrn3m+NdHY1aq9jdpXMLikv2jDoVuKSJEiQQR1iI76nyajtqYEXVg6Eag8D8qCucodoDEYm7eC5Rddrkb4LnMVnrAJMHgKQsaGaXVWw9wF7YYA7mGZG7D2dx9FS23uUuDuW1XC4JLDEeMbM9w5vJtZyQi9sZur01XGL5TsmAbCJot25zlw+VCqET0AqWPExw152YsW19AqJwmAa4wLCFHVU+iRRBd3H0V9A+CVp2Vh/QR76+fbu41v3gfP/dVj10gulFFFUFFFFBmBOlRuOapF2/H41GY41kZ1yp/vv3R8TUbhWh0Pb+BqT5UDx37o+JqLsTmWN+YR3GrLq7Zy8VoeNEXQ5BKOFfTWQQDp6/XFR+H2g0+PhQvOZiFBQBtF6JbRQSN6idJMxMxsrbNprCrdIBChROoYDQZSAZPZ2A0hfwgPSXpDqnQ66QvSzGvo58f40llv2W+nk99X9v8ASMwG0VgBMr5hOQhluaaSv2TG+FJn1aTtnZ9u+may+vkNxjcff1VGYfZabswyyW5pw2XMRGZYMBv2gJqJ21bvWXBQkox6JcC6R+wLhBkbtTB06pgy8vJh3nN/efwkvJx30+30v/VNXrDLIZSPVGoGkafCmmMtgjohmOupBkE9cCZ654+mDXmyNuNcVla46sIIILhYBgyZgNJAGnXTi+xMP0gSAZljukEySftZR/QwOuGWPPjvXXjtMbx55SWav2/hWjhTcYhh4wSWygkkBQcwA0Oindw1407wOynS6oYBoKkFftAyUHYSWA1j63XvqT5U2Aws3GJttdDByo3gAnNlkTOUaTx4005PYhlh2hua6QnWMp3dkiY10JEbjPzMuKY8vovhyzO9p3BaEAZ9CmmoYoVLuZ+qvOEQRJ03VD4jFNeDF+gqiVQLALaBpHW2UzLSdOqYqd2xhsjG0mYdNofgjIjFdN5YwN32D20zGFFm2SVzdHKdZUBw0sBpMAMJ656tSb8VblyZdeEx6iqXmOY6yM2msDeYPriaUwa+Ns/+NaJM/wCIIEU5bA6k7001kaZp9AkT8eFI4Wz42xwF6zPpziOrga4StTy2mZrPNqt46599vjWhCs82ofG3PvN8a27mjmo67tADqJB3HQT2gEzHbT+4sgjiIqL2ZtrEYRbiCzzmeBmDEaBGUEAdjHf8YIDh9oqfsn+X502OMt+Se4dXr7KfPyvxAjJh2SGziHYam69wzEFgS50PBeFMdjcocRhkdOYW5nYsS4YmWRkPX1q7g/fbjQA2mnkt7vnTqzeDiRrx/rXWJ5bYt1deZUZwQSFYGWkuymZDFiWnqpjsbCsinPoWMx6BH+vRQO7u41vfgd//ABVn1/hWCXjoa3zwPj/uqx6/wqwXWiovlHyks4Gzz2IYqkhdAWJJmAB6jVc2P4Ydn4m6tpWuIzEKvOJAJJgCQTGvGqLvRRRQZZeOrelviajMYaksXo7j9t/+c1F4w1kUPlSvjQez8TUTYMOv3h8DUzyoXxi+j8ahbQ6S/eHwNL4Zy8Vb8FjrWTKzBXGkkHKwG4tAMN2xEbzqak7mIVVykhTOkGQMrFcxyjqK+6aq+z7OdgiKZLAcZPAaQeHrqyfQVC5XvsokErbzMuYdYOYCdw4aV6fhc+SY6xnTz8eNz9hlJGctuZU3GST0hrwAy15athui7NLHKNTElXIPpB1B7Tv0FJLIbxbsNMoPWQB16kT8q9xGKFi2zEktG4wBJ0UEyTJPVHE7hNev59W8mtPX3hhcc7+k3NkdmuBnzMVJfSM3Wx1Ujecz8B9UmRFPGszbzyxEiJMjdAAB3bpI7aqWCxZF22WctuEZiAZIBkz6ezWriLZ+jhiSZfKvoglj36dmvGuPwuW5ft/tjiu+TH9UbtHGopyqzkAAKrMTMhlaIGUAOzGTvjsFMNm4u5qihubbRgZIUlWZWBnQ9EGRG6lxZEOWEgKqsCJ1zEQQTA1IP+jSmBdYOXtA6AX60liYOoAGU7tG0PXXDkwuXNqed9fz/lytmU3acbWu5cz5SzRakEmMzLMvH2RoOJPWKYXMbdIyObbBoGQ20yxJGmgPVvmfXUttW+uZi2hAAKhQxYqtvojXQKSBmMammCLavW9Q0sVVY3g6gtpvHSGnYPTU+MyuWV76nsmGPXSvYrBuh1IjWBq0dWXtjX3zXuGug3LQAIAv2j3uunokU6QFXyhCgWZ0OrToAN8ZeJJiaTEl7OhEXrWbhJuLBniY91eXfcbnntrgNZ1jmm4/3j8TWgqaznEtLH0n410dSbGo+7jxuCkzqN0kHUGJnUCd1PcRazKV4gjvEfjUNs/aWMwrNkQPmILEiZgMuhBldHbdB6VA5bFGSObeRMjLqImZHVuPcaRtY8NqqsfQJ46adgJ9VOr/ACzxjWWs8woVk5uRmkKAQupYzEtv8o8aZ8nOU2KwSFLdhWls8uDM5SkCCI6LOPQ7caDu9iipIa3cBESCsHXQSDukz3V1YvrcUMpkH/Xqru9y1xjIUNlI+zo0qdSCDm1hmdgDIzOTTDY+Fa2nS3kzHDcPwoHWJPRPoqQxHL/G4axaw1i8bVsWrbdAANLrJ6cZu41GYxuifQajuUB8ao4WrI/4Sn8a1FhTEcoMRcttbuX7jozByrMWGfdm164Fc7JxOS9bYdTof5hUYDStowQe0fGtaV9T/rB20VnH6VPGiuaJ/aYi9dHC5c/52qJxRqX28IxN4f4je8z+NQuINEU3lUOkvoPxqCspmZRvk7h91jFT/Khfq+uofZV7JftNwfs8lhuOh37j7t9Wa90vipzk9iAGVlJkMPR3VJYZrl3miiFVNxF0EKVDBbgGYZrigak9ILLENpAUw2ECvKqpZyGUahYMw2ozCIjXceO+pa29t7QUoAo6DJ1jLKgjrDKRv3xxr34cFmMky689fs4cfJMcdT6o25hijGVyqBIzSAQss06E7l3x9nSqptzaYe5IOZVggQcswCXIOupiJ6gBuqT5Um7bvHpMRdQKxBEOIAmOoFQPQZioPDOMpJgFhv35ZgaQCf8AXXXm5+bPL5cvZMcddrFsbBqbBDm08w4AILJA3kjpIToN2/fwqTv4gDDqCcuV3UA9ZJLD+Vh3Uz2FsW2pW6bqOOkhCK0aoQcxOoOvWIpribFwCFQCRcADgPMgDNbIHS6oaB1jqrfw+cmF1O/b7/03x2zPcGIwxZkgkKFMbwocEhiT9k9c9op8UzarGrG2hCwoUZSzxG/pEk/s0Yu2iu+qsuZomSoOpLadWhM8ADSu0L0hFK20gMqiGQnVgYXXN9Q6zpImNK9WOGHHllnL3f2cvTfFRt3aJylEtPlJ6JL5TI0DEKo1iOiT1wewwNx1tmLYYlpAUTlnexO7eB0u3qp6xkFtCdSZQ+Tck6b9A5jsGlNcdj7KsF6gZ0mVMb5lQGljAGk9eleDl4N31Z5x0nylbuEuMBPRLQdBIkdWmpbU/wBeqPxmNtg4e2iHNz1rM0tlAFxeo6T6NIjU0tY5QIWYBSya/VlDlJJ6Q1DHpkes7waQ2lilNyxzbAo161o0rcU55ysrMZ36MNPRXKTjk68/dZ58tIzb6ze7dEnUb60O68Ix4Kx9xrOl6/SfiaOwN4cR30k10cR30sTXBNAkbi8R30mbi8R3inDUm1Ag1xeI7xSbXV4jvFLMaRegZY++MjQRuPXTfbyzfaNQBbHdbQfhTrGCVjtA99fSuzuSmGvYOwt+xaueKTVlGbVQfrb+vjVg+T8lK2beor6F5W+BnD3MMyYG2lu9nD5nZjoAQUBMwNRVO2D4DMZzy/SDaS2CCxD5iRP2QB8YrW12dfoRuBorZf0Na8kUVnSM/wCViRi7vpU96LVfxBqzcubcYsnykQ/EfhVYvmoKryoXog9tQGzlm9bBBIzjQTwbhVj5TDxfoIqC5PXQuJsk7g/b5D+Tr3VrGeqyJfC1ptS5za20RRoUzAFjLSS4YDowNI7Tv0qUvuBkYgLnJBO6cpALesxr2dtd3Es3AzlcwG9p0jtkB+zjNQmJ2zatzkCWt5i2JuGBuViDkk8SI1MdVe7DhnDl67n19L/f+Hl055aiFtrI6AQGd4JFxgCBwHXpuqBwAVhESF1I3Tu6+rdXiY4vnuXVBDHQQDAGkAnXSd8yTJ3mn2D2on2UieCr19RA1I3V4ebL8S3Lbdk+qbwBNu2tpWzfWL66NI3a9ijXiTHVS2GwxFy3n+qGOvYOkwj900bIulzIkMGBOgmSMxRVXXskagDeN9e7RxZUFS+Y9OcwUQWnRmUnWejpJiZ1Jr6vH8uEkns3x8lw3do7HbZAuliHJjOFVo6yQSYMAkaADcJ4TDGzdfO8Oq/WGXcMxganX7UTVgtYTnASiPcZutbYWIywQ+6AFiCesinFrZF8sQtpV0CsJXyYIYAkdR01315OTh5eXPd1I4/p2greGe5OR92o3679wG+NDroCZMTURtC6yH0j60yWA0BmTGqEcdPRV2OzLubRrSsCJh+AAyiEgDQGJ3+gVF4vk0oUC6EUww5xngaIMrdFyOo7l1I1AGtee8GeElydMfuqaX2YxJn/AOfVTy3ai5Y1nx1oj2x+FTV/Y+HiQyDpXIYXQqsFChYDZoglwddcs6SKabSS2L1o2iCvPWwAGDgQ4GjA6zEndBJFcb9jLqzXhoGNaLNw/sN8KoKfifiau21bkYe56I7yKpCH4n4mtO7tq4NemvDUHNcNXc0m1UJtSTClGpNqBtcWWQcXUfzCvrDAW8tq2vBFHcoFfLGzbOfFYdPKup8a+rQKsHtFFFUFFFFBQPCIkXrbcUjuY/mqnXTWncsNlJeVCxYFSQCu/WNNQR1cKpl/k2nnX7lP4CsijbdsFrTAanq76dcgeRhZhfully6pG+SCJ7iam8VyfHVdPsD50tZ5+2uVMQQOHNKf81BM/qfZIIL3oME9MakGZ+rMzNMV8F2CAKg34MaZx1bo6Gg7Kb/S8V1Yn/hL+avDjcX/ALwv8IfOtZZ3L812kxkLnwYYPLlzX8uumdfyVyPBjhARDXxHB19/Q7aR+n4vz6fwh86P0ji/P2/4Q+dY6T0Y/RJW+RVlVZRdvQxBbVNY6ieb3dlFnkbZUgh7hgQA3NsB90G3AqMO0cZ561/Drz9JYzz1r+HXWcuc63T0z6J1+T4P+3vD0c2D6vF1w/JoFcvPXgvAc2PTPi5J9NQZ2ljfPWv4defpHGeetfw6fi5/Wr6YkLnIq2Y8fiBG6CggcB4vSuX5F2m+tcuMSuWXW0xiZ0Jt6HXeKjzjsZ5+3/Drn6djPP2/4dLzZ3zanpk9ilzwaYYqFL3IBJGlreZ/w92u7sHCvcD4N8Kr2yz3nVHDhSUAkGROVASAeqaROLxfn0/hiuTicV/vC/wx865r6Yectdn8xZgGQ7ADjpqfh76oKH4n4mrLtDBX75Bu4jORoJQwPQM0Cma8miP9qN5P93x18uiofNXk1Nfq1/i/yf8Avo/Vr/FPsf8AuqCDNcNVgHJheu63qVR86P1XTzlz+T8tBWmpN6tH6q2+t7p9a/kr08lbPG6f3/kKuxEciMPzm1cIvC4G7q+nKxPwdbAtLtVGUN4u2zSWJ1II4xW2VYCiiiqCiiigjeUFubJ7DNUm7Wi3rQZSp3HSqjtzZi4a215zFtYkiSdSANN+81KK5ctGk/o9N7vLfAKdbza/4b/lpJ+X+zwYN5v4dz8tQPPo5rw4ekE5cYA7rp/hv+Wuv1zwXnT7D/KgV+j159HNJ/rjgvOn2G+VefrhgvOn2G+VAocPSWKw75GyfWg5fTGle/rhgvOn2G+VefrfgvOn2G+VBG5LgzBEumQAC5MhiQCekY0EmQY0HGuPo99goytKi4DLFc0ZchLId5B9Eg1KfrfgvOn2G+VI3eW2AU63o/cf5UDAYfESILEFEUlhEE5szx5SwBHXIrkYe8UA6YJSwJ6wc55w+kCJp/8ArxgPP/yP8q5PLfAef/kf8tBxgbd3M/OCIygEfVMAyy8J006qdG1Tb9d9n+fHsP8AlrscrMEd18ey3yoOzbrgrQeUuD88PZb5VweUWD8+PZb5VAEVwTXh29g/Pr7LfKk221hP94X2W+VB0blec/SLbXwv+8J3N8qRbamG/wB4Tub5UD36RRz9Rl3auHH/AOxb/m+VNcTtyyoOW9bJ4DN8qaF/8FlrNjMQ/koq95mtSrI/AXtPnbmLA3KLbTxLF+4AKPfWuVqAoooqgooooCq/y+s5tnYgDyAfZZT+FWCk79gOrKwlWBUjiCIIoPkfa+kHhNR7nNHZWr8sfBPftOxsIb9omRl1cdjLvJ7R7t1VM8hsUN2DxH8K58qkqoHDqYpyAakm5IYwD/7XFAD/AAbn5ah8SjIYfMh4NKnuOtA5FFR5vHyj31ycQfKPfTQkjXBpguIM/WbvpyHPGfT8xTQVJqN2g0+qnbXeIPq1pnf1qwMtaJrsrXkVtXIp/h30pmBSy3Y41KU+z15npk2KPUK5+kHrNZ0h9nrwvTPnzxo548aaDrPXmempvHjSlu27CVDMOKrPwFXQ9vtx6vjSCvJpZ8HcO9H9g/Kn+xuSuKxLhMPh7twnrCkKO1nMKo9JqjU/7Oi6409lgf8AVraqqfg25EDZmE5tiGvXDnusN2aICL+yo07SSeuKtlZQUUUUBRRRQFFFFAUUUUBSWIwqXBDqrjgwDDuNK0UFax/g22de+vg7IPFF5o96ZareP8AuAeebbEWT1ZXDjudSffWk0UGFbd8AF62hfC3xfI/2bqLbEfstmKk+nL6azjG4S5Yc27yPbcb1cFT3Hq7a+vKY7W2HYxSZMRZt3V6g6ho7VO9T2ig+Si9cl637avgJwNyTaa9YPBWzr3OCf5qrWM/s83B/dYxD2PaK+9XPworIy1ck1plz+z/juq9hT6WuD/yzXA8AGP8AO4Qfv3P/AEqDMy1JMa1rD/2eMSfr4qwv3Ud/jlqYwf8AZ0sg+Oxl1h1i3bW372L1RhU1YuSvg/xm0WHMWiLfXeeVtD96OkexQTX0BsTwQbNwxBFgXWH2r553+U9D+WriiAAAAADQAaADgKbNsU2d/ZxOhv4z1WrX+Zm/y1Z9n+AbZtv64v3v/EuZR3WwtaNRTaK/s7kBs+x/dYPDgjrNsO3tNJ99TyWwogAADqGg7q6oqAiiiigKKKKAooooCiiigKKKKAooooCiiigKKKKAooooCiiigKKKKAooooCiiigKKKKAooooCiiigKKKKAooooCiiig//9k="/>
          <p:cNvSpPr>
            <a:spLocks noChangeAspect="1" noChangeArrowheads="1"/>
          </p:cNvSpPr>
          <p:nvPr/>
        </p:nvSpPr>
        <p:spPr bwMode="auto">
          <a:xfrm>
            <a:off x="63500" y="-1243013"/>
            <a:ext cx="2571750" cy="25717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08" name="AutoShape 8" descr="data:image/jpeg;base64,/9j/4AAQSkZJRgABAQAAAQABAAD/2wCEAAkGBhQSERUUEhQUFBUVGBcVGBcVGBsWGBoYFxUXFxgUFRccHSceGBojGRQVHy8gIycpLCwsFR4xNTAqNSYrLCkBCQoKDgwOFw8PGCokHSUpLCwpLDApLSwwLS0tLCw1KSkvKSwtKSopKSkpKTUsKSkqLC0pKiwsLCosKSwsKSwpKf/AABEIAOEA4QMBIgACEQEDEQH/xAAcAAABBQEBAQAAAAAAAAAAAAAAAwQFBgcCAQj/xABREAACAQIDAwYKBgcFBQcFAAABAhEAAwQSIQUxUQYTIkFhkQcjUlNxgZKhsdEUMkJywdIVFmKCk6LhCDNjwvBDVKOysyQlc8PT4vEXNDVEg//EABkBAQEBAQEBAAAAAAAAAAAAAAABAgMEBf/EACkRAQEAAgIBAgQGAwAAAAAAAAABAhEDITESQQQiUWETMnGh0fHB4fD/2gAMAwEAAhEDEQA/ANxrmTw76H/EV1QcyeA7/wClEngO/wDpXjvVZXlQ75BbAL3IYJlnLbOcyxzAZ4twQcoUuN+8hZpPAd/9KJPAd/8ASq3a5UMpK3VDOGCxaPQ15oAq7HpS15ViBBnqEkHLe2csKxzAneI0kx2yqsRA1iN+lBZMx4Dv/pRmPAd/9KicTtZg9kaBXnMDq4OXMJEwFADAnXUrUdhuUzs4UgRnyyBqQ1xkTKJhhFt3LjTLETrQWbOeA7z8qM54DvPypr9Jrk4mgd84eA7z8q8508B3n5UzOKrg4qgf88eC95/LXnPngvefy1HnF1wcXQSf0g8F7z+WvPpJ4L3n8tRRxdcnF1BK/SzwX2j+WvDjTwX2j+Woc4qk2xnbTYmjtDsX2j+WuTtTsX2j+Wq++P7abXdo02LMdsdi+0fy0m23wOpfaP5aqF7aXbTK9tKmxdm5TqPJ9o/lpve5ZKonKp7AxB961QruPpndxdTY1zYm3bWKt57R3HKynRlYdTD0EGeuakazDwT4n/tWKTyltv3Fh+NafVgKKKKoKKKKBvi8WtuCxOp0gFjuPUATTS5ygtDzh/8A5P8AiopLbZ6adiv7yvyNQ2KeoHeL5WWh9m77HzIqOfltZH2Lk+hB8Xqp8sMebWHuOuhA09J0/GqBsLbStKuRO+T86mxszcurPkP/AMIf+ZSL8ubEhubaRMGbUidDHjOArOVxlry07xXf0u35ad4psaC3L+z5Da/tWvz0m3hBteQfbt/mqhfTLflp3ivPp1vy17xTYvb+EO35B9tPzVwfCJb8g+2nzqkfTrflp3ivPp1vy17xQXU+ES35De2nzrk+EJPNt7afOqX9Ot+WvfXhxtvy176C5/8A1CTyG9pPzV5+v1vyG9q3+eqYcbb8te+uTjLflr30FzPLy35D+1b/AD1yeXVvyX77f56phxdvy1765XEW2IGZST1Tv7BQXX9dbZ+zc/kP+ek25ZW/Judw/NUM2y8tlniD0THrj8aiGNBaX5W2/wBv2T+FIPyntnrb2G+VVlqRZqCyvygtH7R9lvlSLbbtecHrkfEVWnpBzQWhtrWvOJ7Qrn6fbO64ntD51UPpIJgMCew1yxoNP8GuKA2nAIPOWWGh61YGthr5q8Hl/JtbCHTVivtKR+NfStWAoooqgooooIPbbeMHYg97N8qhMU1S22G8aewKPifxqDxb1BRfCJe/7Mw4lR75/Cs02anjP3bn/Ser/wCEe74pRxce4GqNs1PGCN5DjvtuIoH17C2/o3PjD3xaJa2LxYhedILIgBc5gANW7Dp1Uvc2MinDo9jFrdxCobaZlXPmIVWXMSQGaYmO6KkG21fbZSYdhiDftYu1dtA22KpZtWMiBTlyiH+z6SZk0cqr5xtvDtcOJN6zg1Ri1l25zEc4SVZjuEMTm1GkVoRXKrkvewi23exfsoxZc110bM28KMjHcAeoeuq7zh4nvNXXbWLY3UTDLfXD2MMLFrxDdJyFa6zIw0L3C2Zt/RHoqpjY97zN32G+VWIbc4eJ76OcPE95pz+iL3mbvsN8qP0Re8zd9hvlQNucPE95o5w8T3mnP6IveZu+w3yo/RF7zN32G+VArsTDtdvpbCXLpeVVLcliYnQZhMAE7xuk6CrBd5LXWvGymCxKuoLlecEG06stl+cLlNbkbiQYIE7qR5C3nwmNS9ds3+by3EYpbYsouW2TMo64LAxwmrd+nLBwowJGKFtLOEQYn6M5LPh8Q15l5ucwUhgFJ65mpVVmzybBFy79Ex/N2mYMCVEc3/eKRmDnL15ZiNTUVhmsMyczzuY3Lci4QRl563BBHXqPf2VoqcuUa8+IuWLrG2+KOHtthrnOBb6ZQBdW5kAYgM2ZSRqBM1SeYtTYK2ryXS9gXWuAhGbNhwQgOgGdXbj0jGgFBpu07HiLg/ZnuIP4VR3rRcda8Vc+43wrO2FYCTCp+3gcOcIGhc2WS09LPGoPXv0jhUC1IM5oErlMsZcCwW1XMub7s6g9h3eg07uGkLgnQ6igr+18YH6QIkQVIOuboyuX7IHS93rlLZJAnfAn0xr76TGybYbMF19M+6lzSNZXZzsG/kxuFfheT3mK+p6+Trb5bltvJuIe5hX1dYaVU8QD7qsZd0UUVQUUUUFX2s/jX9IHci1C416ktoXPGXD+2w7tPwqHxraVBnXhDeRbHax939aqezGIuSDBCuQRvkW3girL4QHlrY+8fhVZwI6X7tz/AKb0E1j8PcSzz2faCoQSrOl0WzmB5o86UAIY5Pa0ka1xDcyl5r2PS22Uc5kuG2WJAIDwFHXEFp9Wtg2ntaxisFzN7FYfMwwqYc20xFrmhbEXfpSMWXKFUAQTJ1EdTnC8oFwuCtlMfZxF+LGdb3Ostu3ZuK6YexZVMpjrYmdDHURoUjbd7EWGRS+LQsuaLwuWydBqoYAkTm49WtRv6bv+eu+23zq+cteU2Hewlu1zV5zexN9iTcxCqLonKrXbaFWZtygdGBJJ1Occ2eB7qsQ7/Td/z1322+dH6bv+eu+23zppzZ4Huo5s8D3UDv8ATd/z1322+dH6bv8Anrvtt86ac2eB7qkOTuJWzi8PduqSlu9auOInorcVjp16A6UDi6cerpbYYtXuaojC6Gf7ikS3qpJsVjBd5ktiRdnLzZ5znJ3xk+tMdUVqFvljhLbMj30vtefaDpdIvZLK4mOaS42UOoMQ2T6vvqMubRsPiENrHWcKAbQvXkW610EYdlujCXbgLLhySECncxJGggzaq7hdnYlhlP6S51I51FtXTlzZis6SNABrv1I0FIByL6WzexDst61mt31ZCp56zEgnfqR/rW1YnlOiY8XRikaxhcI30dLVy8wuXLWYWLV9mCm5cLOXMiIAHGahhLvOXbFxnz3muKbpIbOzNirbBnY6E6xp/wDAbTiVlWHEMPcazRt9adcbfWZXtGPrrAa4u7lUnf8AM6Ad5FQl/a5zlFIZpywqlpO6FOYFtezWpvF2Q6lTuIjTfx0qsXuSr5pW4N89YPp0oFsRtR0JVwVYalXQqRIkSCZ3VzhtovcZVQZmaAFVSSSeoAGTTO5yeukybgJO8mSa8t7BuKwKuoI3ETVDvamLuYe41u6uV1JDKQQQR693A9dOcNfDqGG4+7qiozE7Hu3XZ7lwMzEszGSSSZJ76k8LhxbQKOr38TUHGJMCeBB7jX1Xsm5msWjxtof5RXypjB0G9FfUHJK7mwOGPG0n/KKsEtRRRVBRRRQUbFPLOeLv/wA5qKxxp4X39pJ7yajcc2+sjOOXLeMQfsn4/wBKruHnMIJUyNRvHdU9y0M3l+7/AJjUFZtZiAN5MCOMGKVL4TFjGujSbrMcumZzAJ+1BMNA6jTg4m5cZQjuufX6zwDpKDXj18PTFReGwrEacY9Hp9/up0tsnTMWOoABj0+6ue+3mu5o/fDXXtQt5w6ksTnbpIFJMHyhG7r00497LsOW8ZdcoMyMQXkHK65l11M6/uj0U0TA3SyktkG/624D7UZh1ldRxHoMmcS9u2zGBcAJAJU6/VEjcRLHfpIOkaV2xxl3LK3u68Ge08Q6mEdyvUOmrE5Q28a7tAMx1J4RSNpL4Ulrp0k6M+uhME7vsnvE7xTfaVu60H6xJ1bMuh3QoBAA1100jv5w2BvxrIEbyw9O6fTWZOvFay8OcNtd2JPOOCdwLN89adbOxTHEW0a8+Vjkbpn7fR46HUQeym+G2fbP7Oo1zAaxOkzP9K9XBWVM85rofrrrqDMxp/rrrPp9U6rGM33KY4zaF4XGXnLy5SVytcaRlMdLXfoZpextC7IHO3Drr0zwnjU1ewyXbvPiOnlH1lGY/VPV1wRpwnrFOLXJ9ZYldQCwUsoMAGSZOm+BPfvrfoyt1HS3o0tPca5kL3FgZN7AlkysZaTB49cTrTva10ZrWcH++wqIwPRYyjOcobeGDakDQ+gl7i7uW3cYZA4gusgneAGZVg/VWZOuo3azVby3DiLLXGzDn7MQwYAFxAAHRHXoBp160kmM87v7Mze20E1muLHTb0n4mtGJ1rOtoaXH+83xqOxs1NcRcgfAdZJ3ACnDVB7XxDFsqAlzFtQNTLzMDjEL++aDhsc1y4LVpTcuMYCpqJ+91+qAOJGtPuUHJ7FYNVuPzdxCBLWnFwIx+xcI1U9u49RNVXa2AfD3nsuRntko8HTMPrLPXBkeqvMOQaqpnA7UFzQjKw6uPaKd1FYrYdxcOMWglFuG2xH2WADAN2Mp0PYRUhh7uZQR1iaI8xI6Deg19JeD65m2bhT/AIS+6vm699U+g19EeC952VhfuR7zSC1UUUVQUUUUGcK2lRuOanwbo1G41qyM45XHx4+6PiaicOeksmOkPxqU5Vnx/wC6Piai8KsuoHH0dRmjOX5am7dyLPi1OrmR0jOUEKxmRoWYcdfTHuFs+LeDkuwCrdWhhkIOk9YPZ66sFvZNq1bh8zE65S24nWBEbhoTpXKHD+QV6ujdI6u3srvh8Hn5rGPDnl80V2y+IZYDMGAbqAJyjpAaa9GNKeWMQxtDcWKXMpIXUkOqmToDvH+jVgXZllvqXHtmAIY6GN2oiOPq3VHbTwjqxBKgxlUrGSQGyNA3ElifTrXfD4ay3d3NX9WOTHPH800hEsXRBuXktrH22Anj1Gd/VTW5tNtZctr1fV3z0SRJEgHdSx2BdLAncTq0l5PWCQDr2V7dwAHSzTJgACBPYTv6tRpXgyurrtLbomt/ofVIO4DdGlL7IZAWW/aDqQJgw46pDTrv3bjpwrjEtkEaEgwR69Ad8HSutnOLlwK0ANpIExuI0n0j1GuXsxhKs2z8BbVJSRaSGGZoJLrKxppBBJPVkPGq3e2tdumMOGCknp6524tJPRMGett2vVVi2heDYZkAgBGcyd5LJbAPoUMPXVY2fFpGDhhIkAA9sAneAWI1B1g17ebK8cnHPp3/AN9GsdXui5sg5VDNpBBIg6yxCneRqGJYdZNN7dgLesRkg3rWqmRo66U8vXxcWHKiQvRSQNMpLMZ1aJEzv3Co+xK3rC9XO2vXDrB4ivJN10322xjWe7U/vX+83xNaDWd7VPjrn3m+NdHY1aq9jdpXMLikv2jDoVuKSJEiQQR1iI76nyajtqYEXVg6Eag8D8qCucodoDEYm7eC5Rddrkb4LnMVnrAJMHgKQsaGaXVWw9wF7YYA7mGZG7D2dx9FS23uUuDuW1XC4JLDEeMbM9w5vJtZyQi9sZur01XGL5TsmAbCJot25zlw+VCqET0AqWPExw152YsW19AqJwmAa4wLCFHVU+iRRBd3H0V9A+CVp2Vh/QR76+fbu41v3gfP/dVj10gulFFFUFFFFBmBOlRuOapF2/H41GY41kZ1yp/vv3R8TUbhWh0Pb+BqT5UDx37o+JqLsTmWN+YR3GrLq7Zy8VoeNEXQ5BKOFfTWQQDp6/XFR+H2g0+PhQvOZiFBQBtF6JbRQSN6idJMxMxsrbNprCrdIBChROoYDQZSAZPZ2A0hfwgPSXpDqnQ66QvSzGvo58f40llv2W+nk99X9v8ASMwG0VgBMr5hOQhluaaSv2TG+FJn1aTtnZ9u+may+vkNxjcff1VGYfZabswyyW5pw2XMRGZYMBv2gJqJ21bvWXBQkox6JcC6R+wLhBkbtTB06pgy8vJh3nN/efwkvJx30+30v/VNXrDLIZSPVGoGkafCmmMtgjohmOupBkE9cCZ654+mDXmyNuNcVla46sIIILhYBgyZgNJAGnXTi+xMP0gSAZljukEySftZR/QwOuGWPPjvXXjtMbx55SWav2/hWjhTcYhh4wSWygkkBQcwA0Oindw1407wOynS6oYBoKkFftAyUHYSWA1j63XvqT5U2Aws3GJttdDByo3gAnNlkTOUaTx4005PYhlh2hua6QnWMp3dkiY10JEbjPzMuKY8vovhyzO9p3BaEAZ9CmmoYoVLuZ+qvOEQRJ03VD4jFNeDF+gqiVQLALaBpHW2UzLSdOqYqd2xhsjG0mYdNofgjIjFdN5YwN32D20zGFFm2SVzdHKdZUBw0sBpMAMJ656tSb8VblyZdeEx6iqXmOY6yM2msDeYPriaUwa+Ns/+NaJM/wCIIEU5bA6k7001kaZp9AkT8eFI4Wz42xwF6zPpziOrga4StTy2mZrPNqt46599vjWhCs82ofG3PvN8a27mjmo67tADqJB3HQT2gEzHbT+4sgjiIqL2ZtrEYRbiCzzmeBmDEaBGUEAdjHf8YIDh9oqfsn+X502OMt+Se4dXr7KfPyvxAjJh2SGziHYam69wzEFgS50PBeFMdjcocRhkdOYW5nYsS4YmWRkPX1q7g/fbjQA2mnkt7vnTqzeDiRrx/rXWJ5bYt1deZUZwQSFYGWkuymZDFiWnqpjsbCsinPoWMx6BH+vRQO7u41vfgd//ABVn1/hWCXjoa3zwPj/uqx6/wqwXWiovlHyks4Gzz2IYqkhdAWJJmAB6jVc2P4Ydn4m6tpWuIzEKvOJAJJgCQTGvGqLvRRRQZZeOrelviajMYaksXo7j9t/+c1F4w1kUPlSvjQez8TUTYMOv3h8DUzyoXxi+j8ahbQ6S/eHwNL4Zy8Vb8FjrWTKzBXGkkHKwG4tAMN2xEbzqak7mIVVykhTOkGQMrFcxyjqK+6aq+z7OdgiKZLAcZPAaQeHrqyfQVC5XvsokErbzMuYdYOYCdw4aV6fhc+SY6xnTz8eNz9hlJGctuZU3GST0hrwAy15athui7NLHKNTElXIPpB1B7Tv0FJLIbxbsNMoPWQB16kT8q9xGKFi2zEktG4wBJ0UEyTJPVHE7hNev59W8mtPX3hhcc7+k3NkdmuBnzMVJfSM3Wx1Ujecz8B9UmRFPGszbzyxEiJMjdAAB3bpI7aqWCxZF22WctuEZiAZIBkz6ezWriLZ+jhiSZfKvoglj36dmvGuPwuW5ft/tjiu+TH9UbtHGopyqzkAAKrMTMhlaIGUAOzGTvjsFMNm4u5qihubbRgZIUlWZWBnQ9EGRG6lxZEOWEgKqsCJ1zEQQTA1IP+jSmBdYOXtA6AX60liYOoAGU7tG0PXXDkwuXNqed9fz/lytmU3acbWu5cz5SzRakEmMzLMvH2RoOJPWKYXMbdIyObbBoGQ20yxJGmgPVvmfXUttW+uZi2hAAKhQxYqtvojXQKSBmMammCLavW9Q0sVVY3g6gtpvHSGnYPTU+MyuWV76nsmGPXSvYrBuh1IjWBq0dWXtjX3zXuGug3LQAIAv2j3uunokU6QFXyhCgWZ0OrToAN8ZeJJiaTEl7OhEXrWbhJuLBniY91eXfcbnntrgNZ1jmm4/3j8TWgqaznEtLH0n410dSbGo+7jxuCkzqN0kHUGJnUCd1PcRazKV4gjvEfjUNs/aWMwrNkQPmILEiZgMuhBldHbdB6VA5bFGSObeRMjLqImZHVuPcaRtY8NqqsfQJ46adgJ9VOr/ACzxjWWs8woVk5uRmkKAQupYzEtv8o8aZ8nOU2KwSFLdhWls8uDM5SkCCI6LOPQ7caDu9iipIa3cBESCsHXQSDukz3V1YvrcUMpkH/Xqru9y1xjIUNlI+zo0qdSCDm1hmdgDIzOTTDY+Fa2nS3kzHDcPwoHWJPRPoqQxHL/G4axaw1i8bVsWrbdAANLrJ6cZu41GYxuifQajuUB8ao4WrI/4Sn8a1FhTEcoMRcttbuX7jozByrMWGfdm164Fc7JxOS9bYdTof5hUYDStowQe0fGtaV9T/rB20VnH6VPGiuaJ/aYi9dHC5c/52qJxRqX28IxN4f4je8z+NQuINEU3lUOkvoPxqCspmZRvk7h91jFT/Khfq+uofZV7JftNwfs8lhuOh37j7t9Wa90vipzk9iAGVlJkMPR3VJYZrl3miiFVNxF0EKVDBbgGYZrigak9ILLENpAUw2ECvKqpZyGUahYMw2ozCIjXceO+pa29t7QUoAo6DJ1jLKgjrDKRv3xxr34cFmMky689fs4cfJMcdT6o25hijGVyqBIzSAQss06E7l3x9nSqptzaYe5IOZVggQcswCXIOupiJ6gBuqT5Um7bvHpMRdQKxBEOIAmOoFQPQZioPDOMpJgFhv35ZgaQCf8AXXXm5+bPL5cvZMcddrFsbBqbBDm08w4AILJA3kjpIToN2/fwqTv4gDDqCcuV3UA9ZJLD+Vh3Uz2FsW2pW6bqOOkhCK0aoQcxOoOvWIpribFwCFQCRcADgPMgDNbIHS6oaB1jqrfw+cmF1O/b7/03x2zPcGIwxZkgkKFMbwocEhiT9k9c9op8UzarGrG2hCwoUZSzxG/pEk/s0Yu2iu+qsuZomSoOpLadWhM8ADSu0L0hFK20gMqiGQnVgYXXN9Q6zpImNK9WOGHHllnL3f2cvTfFRt3aJylEtPlJ6JL5TI0DEKo1iOiT1wewwNx1tmLYYlpAUTlnexO7eB0u3qp6xkFtCdSZQ+Tck6b9A5jsGlNcdj7KsF6gZ0mVMb5lQGljAGk9eleDl4N31Z5x0nylbuEuMBPRLQdBIkdWmpbU/wBeqPxmNtg4e2iHNz1rM0tlAFxeo6T6NIjU0tY5QIWYBSya/VlDlJJ6Q1DHpkes7waQ2lilNyxzbAo161o0rcU55ysrMZ36MNPRXKTjk68/dZ58tIzb6ze7dEnUb60O68Ix4Kx9xrOl6/SfiaOwN4cR30k10cR30sTXBNAkbi8R30mbi8R3inDUm1Ag1xeI7xSbXV4jvFLMaRegZY++MjQRuPXTfbyzfaNQBbHdbQfhTrGCVjtA99fSuzuSmGvYOwt+xaueKTVlGbVQfrb+vjVg+T8lK2beor6F5W+BnD3MMyYG2lu9nD5nZjoAQUBMwNRVO2D4DMZzy/SDaS2CCxD5iRP2QB8YrW12dfoRuBorZf0Na8kUVnSM/wCViRi7vpU96LVfxBqzcubcYsnykQ/EfhVYvmoKryoXog9tQGzlm9bBBIzjQTwbhVj5TDxfoIqC5PXQuJsk7g/b5D+Tr3VrGeqyJfC1ptS5za20RRoUzAFjLSS4YDowNI7Tv0qUvuBkYgLnJBO6cpALesxr2dtd3Es3AzlcwG9p0jtkB+zjNQmJ2zatzkCWt5i2JuGBuViDkk8SI1MdVe7DhnDl67n19L/f+Hl055aiFtrI6AQGd4JFxgCBwHXpuqBwAVhESF1I3Tu6+rdXiY4vnuXVBDHQQDAGkAnXSd8yTJ3mn2D2on2UieCr19RA1I3V4ebL8S3Lbdk+qbwBNu2tpWzfWL66NI3a9ijXiTHVS2GwxFy3n+qGOvYOkwj900bIulzIkMGBOgmSMxRVXXskagDeN9e7RxZUFS+Y9OcwUQWnRmUnWejpJiZ1Jr6vH8uEkns3x8lw3do7HbZAuliHJjOFVo6yQSYMAkaADcJ4TDGzdfO8Oq/WGXcMxganX7UTVgtYTnASiPcZutbYWIywQ+6AFiCesinFrZF8sQtpV0CsJXyYIYAkdR01315OTh5eXPd1I4/p2greGe5OR92o3679wG+NDroCZMTURtC6yH0j60yWA0BmTGqEcdPRV2OzLubRrSsCJh+AAyiEgDQGJ3+gVF4vk0oUC6EUww5xngaIMrdFyOo7l1I1AGtee8GeElydMfuqaX2YxJn/AOfVTy3ai5Y1nx1oj2x+FTV/Y+HiQyDpXIYXQqsFChYDZoglwddcs6SKabSS2L1o2iCvPWwAGDgQ4GjA6zEndBJFcb9jLqzXhoGNaLNw/sN8KoKfifiau21bkYe56I7yKpCH4n4mtO7tq4NemvDUHNcNXc0m1UJtSTClGpNqBtcWWQcXUfzCvrDAW8tq2vBFHcoFfLGzbOfFYdPKup8a+rQKsHtFFFUFFFFBQPCIkXrbcUjuY/mqnXTWncsNlJeVCxYFSQCu/WNNQR1cKpl/k2nnX7lP4CsijbdsFrTAanq76dcgeRhZhfully6pG+SCJ7iam8VyfHVdPsD50tZ5+2uVMQQOHNKf81BM/qfZIIL3oME9MakGZ+rMzNMV8F2CAKg34MaZx1bo6Gg7Kb/S8V1Yn/hL+avDjcX/ALwv8IfOtZZ3L812kxkLnwYYPLlzX8uumdfyVyPBjhARDXxHB19/Q7aR+n4vz6fwh86P0ji/P2/4Q+dY6T0Y/RJW+RVlVZRdvQxBbVNY6ieb3dlFnkbZUgh7hgQA3NsB90G3AqMO0cZ561/Drz9JYzz1r+HXWcuc63T0z6J1+T4P+3vD0c2D6vF1w/JoFcvPXgvAc2PTPi5J9NQZ2ljfPWv4defpHGeetfw6fi5/Wr6YkLnIq2Y8fiBG6CggcB4vSuX5F2m+tcuMSuWXW0xiZ0Jt6HXeKjzjsZ5+3/Drn6djPP2/4dLzZ3zanpk9ilzwaYYqFL3IBJGlreZ/w92u7sHCvcD4N8Kr2yz3nVHDhSUAkGROVASAeqaROLxfn0/hiuTicV/vC/wx865r6Yectdn8xZgGQ7ADjpqfh76oKH4n4mrLtDBX75Bu4jORoJQwPQM0Cma8miP9qN5P93x18uiofNXk1Nfq1/i/yf8Avo/Vr/FPsf8AuqCDNcNVgHJheu63qVR86P1XTzlz+T8tBWmpN6tH6q2+t7p9a/kr08lbPG6f3/kKuxEciMPzm1cIvC4G7q+nKxPwdbAtLtVGUN4u2zSWJ1II4xW2VYCiiiqCiiigjeUFubJ7DNUm7Wi3rQZSp3HSqjtzZi4a215zFtYkiSdSANN+81KK5ctGk/o9N7vLfAKdbza/4b/lpJ+X+zwYN5v4dz8tQPPo5rw4ekE5cYA7rp/hv+Wuv1zwXnT7D/KgV+j159HNJ/rjgvOn2G+VefrhgvOn2G+VAocPSWKw75GyfWg5fTGle/rhgvOn2G+VefrfgvOn2G+VBG5LgzBEumQAC5MhiQCekY0EmQY0HGuPo99goytKi4DLFc0ZchLId5B9Eg1KfrfgvOn2G+VI3eW2AU63o/cf5UDAYfESILEFEUlhEE5szx5SwBHXIrkYe8UA6YJSwJ6wc55w+kCJp/8ArxgPP/yP8q5PLfAef/kf8tBxgbd3M/OCIygEfVMAyy8J006qdG1Tb9d9n+fHsP8AlrscrMEd18ey3yoOzbrgrQeUuD88PZb5VweUWD8+PZb5VAEVwTXh29g/Pr7LfKk221hP94X2W+VB0blec/SLbXwv+8J3N8qRbamG/wB4Tub5UD36RRz9Rl3auHH/AOxb/m+VNcTtyyoOW9bJ4DN8qaF/8FlrNjMQ/koq95mtSrI/AXtPnbmLA3KLbTxLF+4AKPfWuVqAoooqgooooCq/y+s5tnYgDyAfZZT+FWCk79gOrKwlWBUjiCIIoPkfa+kHhNR7nNHZWr8sfBPftOxsIb9omRl1cdjLvJ7R7t1VM8hsUN2DxH8K58qkqoHDqYpyAakm5IYwD/7XFAD/AAbn5ah8SjIYfMh4NKnuOtA5FFR5vHyj31ycQfKPfTQkjXBpguIM/WbvpyHPGfT8xTQVJqN2g0+qnbXeIPq1pnf1qwMtaJrsrXkVtXIp/h30pmBSy3Y41KU+z15npk2KPUK5+kHrNZ0h9nrwvTPnzxo548aaDrPXmempvHjSlu27CVDMOKrPwFXQ9vtx6vjSCvJpZ8HcO9H9g/Kn+xuSuKxLhMPh7twnrCkKO1nMKo9JqjU/7Oi6409lgf8AVraqqfg25EDZmE5tiGvXDnusN2aICL+yo07SSeuKtlZQUUUUBRRRQFFFFAUUUUBSWIwqXBDqrjgwDDuNK0UFax/g22de+vg7IPFF5o96ZareP8AuAeebbEWT1ZXDjudSffWk0UGFbd8AF62hfC3xfI/2bqLbEfstmKk+nL6azjG4S5Yc27yPbcb1cFT3Hq7a+vKY7W2HYxSZMRZt3V6g6ho7VO9T2ig+Si9cl637avgJwNyTaa9YPBWzr3OCf5qrWM/s83B/dYxD2PaK+9XPworIy1ck1plz+z/juq9hT6WuD/yzXA8AGP8AO4Qfv3P/AEqDMy1JMa1rD/2eMSfr4qwv3Ud/jlqYwf8AZ0sg+Oxl1h1i3bW372L1RhU1YuSvg/xm0WHMWiLfXeeVtD96OkexQTX0BsTwQbNwxBFgXWH2r553+U9D+WriiAAAAADQAaADgKbNsU2d/ZxOhv4z1WrX+Zm/y1Z9n+AbZtv64v3v/EuZR3WwtaNRTaK/s7kBs+x/dYPDgjrNsO3tNJ99TyWwogAADqGg7q6oqAiiiigKKKKAooooCiiigKKKKAooooCiiigKKKKAooooCiiigKKKKAooooCiiigKKKKAooooCiiigKKKKAooooCiiig//9k="/>
          <p:cNvSpPr>
            <a:spLocks noChangeAspect="1" noChangeArrowheads="1"/>
          </p:cNvSpPr>
          <p:nvPr/>
        </p:nvSpPr>
        <p:spPr bwMode="auto">
          <a:xfrm>
            <a:off x="63500" y="-1243013"/>
            <a:ext cx="2571750" cy="25717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409" name="Picture 9" descr="C:\Users\Ed Smith\Downloads\Garmin Chartplott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0402" y="1411576"/>
            <a:ext cx="1866900" cy="1866900"/>
          </a:xfrm>
          <a:prstGeom prst="rect">
            <a:avLst/>
          </a:prstGeom>
          <a:noFill/>
        </p:spPr>
      </p:pic>
      <p:pic>
        <p:nvPicPr>
          <p:cNvPr id="16" name="Picture 15" descr="garmin-etrex-20-gps-alternateviewsimage-320w.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4488" y="4335694"/>
            <a:ext cx="958642" cy="1742986"/>
          </a:xfrm>
          <a:prstGeom prst="rect">
            <a:avLst/>
          </a:prstGeom>
        </p:spPr>
      </p:pic>
      <p:sp>
        <p:nvSpPr>
          <p:cNvPr id="17" name="Rectangle 16"/>
          <p:cNvSpPr/>
          <p:nvPr/>
        </p:nvSpPr>
        <p:spPr>
          <a:xfrm>
            <a:off x="3925766" y="6146365"/>
            <a:ext cx="1156086" cy="461665"/>
          </a:xfrm>
          <a:prstGeom prst="rect">
            <a:avLst/>
          </a:prstGeom>
        </p:spPr>
        <p:txBody>
          <a:bodyPr wrap="none">
            <a:spAutoFit/>
          </a:bodyPr>
          <a:lstStyle/>
          <a:p>
            <a:r>
              <a:rPr lang="en-US" sz="2400" dirty="0" smtClean="0">
                <a:latin typeface="+mj-lt"/>
              </a:rPr>
              <a:t>Hiking</a:t>
            </a:r>
            <a:endParaRPr lang="en-US" sz="2400" dirty="0">
              <a:latin typeface="+mj-lt"/>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86380" y="4423397"/>
            <a:ext cx="1918982" cy="1486271"/>
          </a:xfrm>
          <a:prstGeom prst="rect">
            <a:avLst/>
          </a:prstGeom>
          <a:noFill/>
          <a:ln w="9525">
            <a:noFill/>
            <a:miter lim="800000"/>
            <a:headEnd/>
            <a:tailEnd/>
          </a:ln>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42406" y="1352028"/>
            <a:ext cx="1080655" cy="1981200"/>
          </a:xfrm>
          <a:prstGeom prst="rect">
            <a:avLst/>
          </a:prstGeom>
          <a:noFill/>
          <a:ln w="9525">
            <a:noFill/>
            <a:miter lim="800000"/>
            <a:headEnd/>
            <a:tailEnd/>
          </a:ln>
        </p:spPr>
      </p:pic>
      <p:sp>
        <p:nvSpPr>
          <p:cNvPr id="18" name="Rectangle 2"/>
          <p:cNvSpPr txBox="1">
            <a:spLocks noChangeArrowheads="1"/>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pPr eaLnBrk="1" hangingPunct="1">
              <a:defRPr/>
            </a:pPr>
            <a:r>
              <a:rPr lang="en-US" dirty="0" smtClean="0"/>
              <a:t>GPS Availability</a:t>
            </a:r>
          </a:p>
        </p:txBody>
      </p:sp>
      <p:sp>
        <p:nvSpPr>
          <p:cNvPr id="19"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69930555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4555038"/>
            <a:ext cx="4038600" cy="523220"/>
          </a:xfrm>
          <a:prstGeom prst="rect">
            <a:avLst/>
          </a:prstGeom>
          <a:noFill/>
        </p:spPr>
        <p:txBody>
          <a:bodyPr wrap="square">
            <a:spAutoFit/>
          </a:bodyPr>
          <a:lstStyle/>
          <a:p>
            <a:pPr>
              <a:defRPr/>
            </a:pPr>
            <a:r>
              <a:rPr lang="en-US" sz="2800" b="1" dirty="0" smtClean="0">
                <a:solidFill>
                  <a:schemeClr val="accent6">
                    <a:lumMod val="50000"/>
                  </a:schemeClr>
                </a:solidFill>
                <a:latin typeface="+mn-lt"/>
              </a:rPr>
              <a:t> “16”   </a:t>
            </a:r>
            <a:endParaRPr lang="en-US" sz="2800" b="1" dirty="0">
              <a:solidFill>
                <a:schemeClr val="accent6">
                  <a:lumMod val="50000"/>
                </a:schemeClr>
              </a:solidFill>
              <a:latin typeface="+mn-lt"/>
            </a:endParaRPr>
          </a:p>
        </p:txBody>
      </p:sp>
      <p:sp>
        <p:nvSpPr>
          <p:cNvPr id="4" name="TextBox 3"/>
          <p:cNvSpPr txBox="1"/>
          <p:nvPr/>
        </p:nvSpPr>
        <p:spPr>
          <a:xfrm>
            <a:off x="611153" y="1377186"/>
            <a:ext cx="6506525" cy="461665"/>
          </a:xfrm>
          <a:prstGeom prst="rect">
            <a:avLst/>
          </a:prstGeom>
          <a:noFill/>
        </p:spPr>
        <p:txBody>
          <a:bodyPr wrap="none" rtlCol="0">
            <a:spAutoFit/>
          </a:bodyPr>
          <a:lstStyle/>
          <a:p>
            <a:r>
              <a:rPr lang="en-US" sz="2400" dirty="0">
                <a:solidFill>
                  <a:schemeClr val="accent6">
                    <a:lumMod val="50000"/>
                  </a:schemeClr>
                </a:solidFill>
              </a:rPr>
              <a:t>What is the Lat./Long. of the green buoy, G “3</a:t>
            </a:r>
            <a:r>
              <a:rPr lang="en-US" sz="2400" dirty="0" smtClean="0">
                <a:solidFill>
                  <a:schemeClr val="accent6">
                    <a:lumMod val="50000"/>
                  </a:schemeClr>
                </a:solidFill>
              </a:rPr>
              <a:t>”</a:t>
            </a:r>
            <a:endParaRPr lang="en-US" sz="2400" dirty="0">
              <a:solidFill>
                <a:schemeClr val="accent6">
                  <a:lumMod val="50000"/>
                </a:schemeClr>
              </a:solidFill>
            </a:endParaRPr>
          </a:p>
        </p:txBody>
      </p:sp>
      <p:sp>
        <p:nvSpPr>
          <p:cNvPr id="6" name="TextBox 5"/>
          <p:cNvSpPr txBox="1"/>
          <p:nvPr/>
        </p:nvSpPr>
        <p:spPr>
          <a:xfrm>
            <a:off x="2438400" y="1983418"/>
            <a:ext cx="4627036" cy="523220"/>
          </a:xfrm>
          <a:prstGeom prst="rect">
            <a:avLst/>
          </a:prstGeom>
          <a:noFill/>
        </p:spPr>
        <p:txBody>
          <a:bodyPr wrap="none" rtlCol="0">
            <a:spAutoFit/>
          </a:bodyPr>
          <a:lstStyle/>
          <a:p>
            <a:r>
              <a:rPr lang="en-US" sz="2800" b="1" dirty="0">
                <a:solidFill>
                  <a:schemeClr val="accent6">
                    <a:lumMod val="50000"/>
                  </a:schemeClr>
                </a:solidFill>
              </a:rPr>
              <a:t>33° 05.9’ N     078° 57.4’ W </a:t>
            </a:r>
          </a:p>
        </p:txBody>
      </p:sp>
      <p:sp>
        <p:nvSpPr>
          <p:cNvPr id="7" name="TextBox 6"/>
          <p:cNvSpPr txBox="1"/>
          <p:nvPr/>
        </p:nvSpPr>
        <p:spPr>
          <a:xfrm>
            <a:off x="282054" y="3554260"/>
            <a:ext cx="8839200" cy="461665"/>
          </a:xfrm>
          <a:prstGeom prst="rect">
            <a:avLst/>
          </a:prstGeom>
          <a:noFill/>
        </p:spPr>
        <p:txBody>
          <a:bodyPr wrap="square" rtlCol="0">
            <a:spAutoFit/>
          </a:bodyPr>
          <a:lstStyle/>
          <a:p>
            <a:pPr algn="l"/>
            <a:r>
              <a:rPr lang="en-US" sz="2400" dirty="0">
                <a:solidFill>
                  <a:schemeClr val="accent6">
                    <a:lumMod val="50000"/>
                  </a:schemeClr>
                </a:solidFill>
              </a:rPr>
              <a:t>What is the number located </a:t>
            </a:r>
            <a:r>
              <a:rPr lang="en-US" sz="2400" dirty="0" smtClean="0">
                <a:solidFill>
                  <a:schemeClr val="accent6">
                    <a:lumMod val="50000"/>
                  </a:schemeClr>
                </a:solidFill>
              </a:rPr>
              <a:t>at: 33</a:t>
            </a:r>
            <a:r>
              <a:rPr lang="en-US" sz="2400" dirty="0">
                <a:solidFill>
                  <a:schemeClr val="accent6">
                    <a:lumMod val="50000"/>
                  </a:schemeClr>
                </a:solidFill>
              </a:rPr>
              <a:t>° 06.8’ N     078° 56.1’ W</a:t>
            </a:r>
          </a:p>
        </p:txBody>
      </p:sp>
      <p:sp>
        <p:nvSpPr>
          <p:cNvPr id="9" name="Title 1"/>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Exercise</a:t>
            </a:r>
            <a:endParaRPr lang="en-US" dirty="0"/>
          </a:p>
        </p:txBody>
      </p:sp>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08848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a:t>
            </a:r>
            <a:endParaRPr lang="en-US" dirty="0"/>
          </a:p>
        </p:txBody>
      </p:sp>
      <p:sp>
        <p:nvSpPr>
          <p:cNvPr id="5" name="Content Placeholder 4"/>
          <p:cNvSpPr>
            <a:spLocks noGrp="1"/>
          </p:cNvSpPr>
          <p:nvPr>
            <p:ph idx="1"/>
          </p:nvPr>
        </p:nvSpPr>
        <p:spPr>
          <a:xfrm>
            <a:off x="1143000" y="2133600"/>
            <a:ext cx="7772400" cy="1524000"/>
          </a:xfrm>
        </p:spPr>
        <p:txBody>
          <a:bodyPr/>
          <a:lstStyle/>
          <a:p>
            <a:r>
              <a:rPr lang="en-US" dirty="0" smtClean="0"/>
              <a:t>A distance scale will be found somewhere on a paper chart</a:t>
            </a:r>
          </a:p>
          <a:p>
            <a:endParaRPr lang="en-US" dirty="0" smtClean="0"/>
          </a:p>
          <a:p>
            <a:endParaRPr lang="en-US" dirty="0" smtClean="0"/>
          </a:p>
        </p:txBody>
      </p:sp>
      <p:pic>
        <p:nvPicPr>
          <p:cNvPr id="3076" name="Picture 4"/>
          <p:cNvPicPr>
            <a:picLocks noChangeAspect="1" noChangeArrowheads="1"/>
          </p:cNvPicPr>
          <p:nvPr/>
        </p:nvPicPr>
        <p:blipFill>
          <a:blip r:embed="rId3" cstate="print"/>
          <a:srcRect/>
          <a:stretch>
            <a:fillRect/>
          </a:stretch>
        </p:blipFill>
        <p:spPr bwMode="auto">
          <a:xfrm>
            <a:off x="1143000" y="3733800"/>
            <a:ext cx="7438292" cy="1371600"/>
          </a:xfrm>
          <a:prstGeom prst="rect">
            <a:avLst/>
          </a:prstGeom>
          <a:noFill/>
          <a:ln w="9525">
            <a:noFill/>
            <a:miter lim="800000"/>
            <a:headEnd/>
            <a:tailEnd/>
          </a:ln>
        </p:spPr>
      </p:pic>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7969270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a:t>
            </a:r>
            <a:endParaRPr lang="en-US" dirty="0"/>
          </a:p>
        </p:txBody>
      </p:sp>
      <p:sp>
        <p:nvSpPr>
          <p:cNvPr id="3" name="Content Placeholder 2"/>
          <p:cNvSpPr>
            <a:spLocks noGrp="1"/>
          </p:cNvSpPr>
          <p:nvPr>
            <p:ph idx="1"/>
          </p:nvPr>
        </p:nvSpPr>
        <p:spPr>
          <a:xfrm>
            <a:off x="228600" y="1371600"/>
            <a:ext cx="8610600" cy="4724400"/>
          </a:xfrm>
        </p:spPr>
        <p:txBody>
          <a:bodyPr/>
          <a:lstStyle/>
          <a:p>
            <a:pPr marL="0" indent="0"/>
            <a:r>
              <a:rPr lang="en-US" dirty="0" smtClean="0"/>
              <a:t>One minute of Latitude is always one nautical mile </a:t>
            </a:r>
          </a:p>
          <a:p>
            <a:pPr marL="0" indent="0"/>
            <a:endParaRPr lang="en-US" dirty="0" smtClean="0"/>
          </a:p>
          <a:p>
            <a:pPr marL="0" indent="0"/>
            <a:r>
              <a:rPr lang="en-US" dirty="0" smtClean="0"/>
              <a:t>Longitude scale cannot be used to measure distance </a:t>
            </a:r>
          </a:p>
          <a:p>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4125788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4" name="TextBox 3"/>
          <p:cNvSpPr txBox="1">
            <a:spLocks noChangeArrowheads="1"/>
          </p:cNvSpPr>
          <p:nvPr/>
        </p:nvSpPr>
        <p:spPr bwMode="auto">
          <a:xfrm>
            <a:off x="76200" y="1219200"/>
            <a:ext cx="8839200" cy="4832092"/>
          </a:xfrm>
          <a:prstGeom prst="rect">
            <a:avLst/>
          </a:prstGeom>
          <a:noFill/>
          <a:ln w="9525">
            <a:noFill/>
            <a:miter lim="800000"/>
            <a:headEnd/>
            <a:tailEnd/>
          </a:ln>
        </p:spPr>
        <p:txBody>
          <a:bodyPr wrap="square">
            <a:spAutoFit/>
          </a:bodyPr>
          <a:lstStyle/>
          <a:p>
            <a:pPr algn="l">
              <a:defRPr/>
            </a:pPr>
            <a:r>
              <a:rPr lang="en-US" sz="2800" dirty="0" smtClean="0">
                <a:solidFill>
                  <a:schemeClr val="accent6">
                    <a:lumMod val="50000"/>
                  </a:schemeClr>
                </a:solidFill>
                <a:latin typeface="+mn-lt"/>
                <a:cs typeface="Arial" charset="0"/>
              </a:rPr>
              <a:t>Use </a:t>
            </a:r>
            <a:r>
              <a:rPr lang="en-US" sz="2800" dirty="0">
                <a:solidFill>
                  <a:schemeClr val="accent6">
                    <a:lumMod val="50000"/>
                  </a:schemeClr>
                </a:solidFill>
                <a:latin typeface="+mn-lt"/>
                <a:cs typeface="Arial" charset="0"/>
              </a:rPr>
              <a:t>a sheet of paper or dividers to measure</a:t>
            </a:r>
          </a:p>
          <a:p>
            <a:pPr algn="l">
              <a:defRPr/>
            </a:pPr>
            <a:endParaRPr lang="en-US" sz="2800" dirty="0" smtClean="0">
              <a:solidFill>
                <a:schemeClr val="accent6">
                  <a:lumMod val="50000"/>
                </a:schemeClr>
              </a:solidFill>
              <a:latin typeface="+mn-lt"/>
              <a:cs typeface="Arial" charset="0"/>
            </a:endParaRPr>
          </a:p>
          <a:p>
            <a:pPr algn="l">
              <a:defRPr/>
            </a:pPr>
            <a:endParaRPr lang="en-US" sz="2800" dirty="0">
              <a:solidFill>
                <a:schemeClr val="accent6">
                  <a:lumMod val="50000"/>
                </a:schemeClr>
              </a:solidFill>
              <a:latin typeface="+mn-lt"/>
              <a:cs typeface="Arial" charset="0"/>
            </a:endParaRPr>
          </a:p>
          <a:p>
            <a:pPr algn="l">
              <a:defRPr/>
            </a:pPr>
            <a:r>
              <a:rPr lang="en-US" sz="2800" dirty="0" smtClean="0">
                <a:solidFill>
                  <a:schemeClr val="accent6">
                    <a:lumMod val="50000"/>
                  </a:schemeClr>
                </a:solidFill>
                <a:latin typeface="+mn-lt"/>
                <a:cs typeface="Arial" charset="0"/>
              </a:rPr>
              <a:t>How </a:t>
            </a:r>
            <a:r>
              <a:rPr lang="en-US" sz="2800" dirty="0">
                <a:solidFill>
                  <a:schemeClr val="accent6">
                    <a:lumMod val="50000"/>
                  </a:schemeClr>
                </a:solidFill>
                <a:latin typeface="+mn-lt"/>
                <a:cs typeface="Arial" charset="0"/>
              </a:rPr>
              <a:t>far is it in nautical miles (nm) from bottom to top along the right side?</a:t>
            </a:r>
          </a:p>
          <a:p>
            <a:pPr algn="l">
              <a:defRPr/>
            </a:pPr>
            <a:r>
              <a:rPr lang="en-US" sz="2800" dirty="0">
                <a:solidFill>
                  <a:schemeClr val="accent6">
                    <a:lumMod val="50000"/>
                  </a:schemeClr>
                </a:solidFill>
                <a:latin typeface="+mn-lt"/>
                <a:cs typeface="Arial" charset="0"/>
              </a:rPr>
              <a:t>	</a:t>
            </a:r>
            <a:endParaRPr lang="en-US" sz="2800" dirty="0" smtClean="0">
              <a:solidFill>
                <a:schemeClr val="accent6">
                  <a:lumMod val="50000"/>
                </a:schemeClr>
              </a:solidFill>
              <a:latin typeface="+mn-lt"/>
              <a:cs typeface="Arial" charset="0"/>
            </a:endParaRPr>
          </a:p>
          <a:p>
            <a:pPr algn="l">
              <a:defRPr/>
            </a:pPr>
            <a:endParaRPr lang="en-US" sz="2800" dirty="0" smtClean="0">
              <a:solidFill>
                <a:schemeClr val="accent6">
                  <a:lumMod val="50000"/>
                </a:schemeClr>
              </a:solidFill>
              <a:latin typeface="+mn-lt"/>
              <a:cs typeface="Arial" charset="0"/>
            </a:endParaRPr>
          </a:p>
          <a:p>
            <a:pPr algn="l">
              <a:defRPr/>
            </a:pPr>
            <a:endParaRPr lang="en-US" sz="2800" dirty="0">
              <a:solidFill>
                <a:schemeClr val="accent6">
                  <a:lumMod val="50000"/>
                </a:schemeClr>
              </a:solidFill>
              <a:latin typeface="+mn-lt"/>
              <a:cs typeface="Arial" charset="0"/>
            </a:endParaRPr>
          </a:p>
          <a:p>
            <a:pPr algn="l">
              <a:defRPr/>
            </a:pPr>
            <a:r>
              <a:rPr lang="en-US" sz="2800" dirty="0" smtClean="0">
                <a:solidFill>
                  <a:schemeClr val="accent6">
                    <a:lumMod val="50000"/>
                  </a:schemeClr>
                </a:solidFill>
                <a:latin typeface="+mn-lt"/>
                <a:cs typeface="Arial" charset="0"/>
              </a:rPr>
              <a:t>How </a:t>
            </a:r>
            <a:r>
              <a:rPr lang="en-US" sz="2800" dirty="0">
                <a:solidFill>
                  <a:schemeClr val="accent6">
                    <a:lumMod val="50000"/>
                  </a:schemeClr>
                </a:solidFill>
                <a:latin typeface="+mn-lt"/>
                <a:cs typeface="Arial" charset="0"/>
              </a:rPr>
              <a:t>far </a:t>
            </a:r>
            <a:r>
              <a:rPr lang="en-US" sz="2800" dirty="0" smtClean="0">
                <a:solidFill>
                  <a:schemeClr val="accent6">
                    <a:lumMod val="50000"/>
                  </a:schemeClr>
                </a:solidFill>
                <a:latin typeface="+mn-lt"/>
                <a:cs typeface="Arial" charset="0"/>
              </a:rPr>
              <a:t>is it from marker G ‘3’ to marker G ‘11’?</a:t>
            </a:r>
            <a:endParaRPr lang="en-US" sz="2800" dirty="0">
              <a:solidFill>
                <a:schemeClr val="accent6">
                  <a:lumMod val="50000"/>
                </a:schemeClr>
              </a:solidFill>
              <a:latin typeface="+mn-lt"/>
              <a:cs typeface="Arial" charset="0"/>
            </a:endParaRPr>
          </a:p>
          <a:p>
            <a:pPr algn="l">
              <a:defRPr/>
            </a:pPr>
            <a:r>
              <a:rPr lang="en-US" sz="2800" dirty="0">
                <a:solidFill>
                  <a:schemeClr val="accent6">
                    <a:lumMod val="50000"/>
                  </a:schemeClr>
                </a:solidFill>
                <a:latin typeface="+mn-lt"/>
                <a:cs typeface="Arial" charset="0"/>
              </a:rPr>
              <a:t>	</a:t>
            </a:r>
          </a:p>
        </p:txBody>
      </p:sp>
      <p:sp>
        <p:nvSpPr>
          <p:cNvPr id="3" name="TextBox 2"/>
          <p:cNvSpPr txBox="1"/>
          <p:nvPr/>
        </p:nvSpPr>
        <p:spPr>
          <a:xfrm>
            <a:off x="3384782" y="3573690"/>
            <a:ext cx="1322798" cy="523220"/>
          </a:xfrm>
          <a:prstGeom prst="rect">
            <a:avLst/>
          </a:prstGeom>
          <a:noFill/>
        </p:spPr>
        <p:txBody>
          <a:bodyPr wrap="none" rtlCol="0">
            <a:spAutoFit/>
          </a:bodyPr>
          <a:lstStyle/>
          <a:p>
            <a:r>
              <a:rPr lang="en-US" sz="2800" b="1" dirty="0">
                <a:solidFill>
                  <a:schemeClr val="accent6">
                    <a:lumMod val="50000"/>
                  </a:schemeClr>
                </a:solidFill>
                <a:cs typeface="Arial" charset="0"/>
              </a:rPr>
              <a:t>9.0 </a:t>
            </a:r>
            <a:r>
              <a:rPr lang="en-US" sz="2800" b="1" dirty="0" smtClean="0">
                <a:solidFill>
                  <a:schemeClr val="accent6">
                    <a:lumMod val="50000"/>
                  </a:schemeClr>
                </a:solidFill>
                <a:cs typeface="Arial" charset="0"/>
              </a:rPr>
              <a:t>nm</a:t>
            </a:r>
            <a:endParaRPr lang="en-US" sz="2800" dirty="0"/>
          </a:p>
        </p:txBody>
      </p:sp>
      <p:sp>
        <p:nvSpPr>
          <p:cNvPr id="5" name="TextBox 4"/>
          <p:cNvSpPr txBox="1"/>
          <p:nvPr/>
        </p:nvSpPr>
        <p:spPr>
          <a:xfrm>
            <a:off x="3430317" y="5543460"/>
            <a:ext cx="1523173" cy="523220"/>
          </a:xfrm>
          <a:prstGeom prst="rect">
            <a:avLst/>
          </a:prstGeom>
          <a:noFill/>
        </p:spPr>
        <p:txBody>
          <a:bodyPr wrap="none" rtlCol="0">
            <a:spAutoFit/>
          </a:bodyPr>
          <a:lstStyle/>
          <a:p>
            <a:r>
              <a:rPr lang="en-US" sz="2800" b="1" dirty="0">
                <a:solidFill>
                  <a:schemeClr val="accent6">
                    <a:lumMod val="50000"/>
                  </a:schemeClr>
                </a:solidFill>
                <a:cs typeface="Arial" charset="0"/>
              </a:rPr>
              <a:t>1.95 nm</a:t>
            </a:r>
            <a:endParaRPr lang="en-US" sz="2800" dirty="0"/>
          </a:p>
        </p:txBody>
      </p: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17252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5"/>
          <p:cNvSpPr>
            <a:spLocks noGrp="1"/>
          </p:cNvSpPr>
          <p:nvPr>
            <p:ph type="title"/>
          </p:nvPr>
        </p:nvSpPr>
        <p:spPr>
          <a:xfrm>
            <a:off x="685800" y="914400"/>
            <a:ext cx="7772400" cy="1143000"/>
          </a:xfrm>
        </p:spPr>
        <p:txBody>
          <a:bodyPr/>
          <a:lstStyle/>
          <a:p>
            <a:r>
              <a:rPr lang="en-US" dirty="0" smtClean="0">
                <a:latin typeface="Arial" charset="0"/>
                <a:cs typeface="Arial" charset="0"/>
              </a:rPr>
              <a:t>Horizontal Datum</a:t>
            </a:r>
          </a:p>
        </p:txBody>
      </p:sp>
      <p:sp>
        <p:nvSpPr>
          <p:cNvPr id="10" name="Content Placeholder 9"/>
          <p:cNvSpPr>
            <a:spLocks noGrp="1"/>
          </p:cNvSpPr>
          <p:nvPr>
            <p:ph idx="1"/>
          </p:nvPr>
        </p:nvSpPr>
        <p:spPr>
          <a:xfrm>
            <a:off x="228600" y="1371600"/>
            <a:ext cx="8915400" cy="4953000"/>
          </a:xfrm>
        </p:spPr>
        <p:txBody>
          <a:bodyPr/>
          <a:lstStyle/>
          <a:p>
            <a:pPr>
              <a:defRPr/>
            </a:pPr>
            <a:r>
              <a:rPr lang="en-US" sz="3200" dirty="0" smtClean="0">
                <a:cs typeface="Arial" charset="0"/>
              </a:rPr>
              <a:t>Benchmark for Lat. &amp; Long.</a:t>
            </a:r>
          </a:p>
          <a:p>
            <a:pPr>
              <a:defRPr/>
            </a:pPr>
            <a:r>
              <a:rPr lang="en-US" sz="3200" dirty="0" smtClean="0">
                <a:cs typeface="Arial" charset="0"/>
              </a:rPr>
              <a:t>North American Datum (NAD) 1983</a:t>
            </a:r>
          </a:p>
          <a:p>
            <a:pPr>
              <a:defRPr/>
            </a:pPr>
            <a:r>
              <a:rPr lang="en-US" sz="3200" dirty="0" smtClean="0">
                <a:cs typeface="Arial" charset="0"/>
              </a:rPr>
              <a:t>World Geodetic System (WGS) 1984</a:t>
            </a:r>
          </a:p>
          <a:p>
            <a:pPr lvl="1">
              <a:defRPr/>
            </a:pPr>
            <a:r>
              <a:rPr lang="en-US" sz="3200" dirty="0" smtClean="0">
                <a:latin typeface="+mn-lt"/>
                <a:cs typeface="Arial" charset="0"/>
              </a:rPr>
              <a:t>Most US Charts used WGS 1984</a:t>
            </a:r>
          </a:p>
          <a:p>
            <a:pPr>
              <a:defRPr/>
            </a:pPr>
            <a:r>
              <a:rPr lang="en-US" sz="3200" dirty="0" smtClean="0">
                <a:cs typeface="Arial" charset="0"/>
              </a:rPr>
              <a:t>Other parts of the world may use a different datum</a:t>
            </a:r>
          </a:p>
        </p:txBody>
      </p:sp>
      <p:sp>
        <p:nvSpPr>
          <p:cNvPr id="4" name="Title 1"/>
          <p:cNvSpPr txBox="1">
            <a:spLocks/>
          </p:cNvSpPr>
          <p:nvPr/>
        </p:nvSpPr>
        <p:spPr bwMode="auto">
          <a:xfrm>
            <a:off x="0" y="0"/>
            <a:ext cx="8001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WGS84 - Datum</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4546459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ontour lines</a:t>
            </a:r>
            <a:endParaRPr lang="en-US" dirty="0"/>
          </a:p>
        </p:txBody>
      </p:sp>
      <p:pic>
        <p:nvPicPr>
          <p:cNvPr id="4" name="Picture 7" descr="Picture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295400"/>
            <a:ext cx="74803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5740392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Contour lines</a:t>
            </a:r>
          </a:p>
        </p:txBody>
      </p:sp>
      <p:sp>
        <p:nvSpPr>
          <p:cNvPr id="4" name="TextBox 3"/>
          <p:cNvSpPr txBox="1"/>
          <p:nvPr/>
        </p:nvSpPr>
        <p:spPr>
          <a:xfrm>
            <a:off x="183107" y="1371600"/>
            <a:ext cx="8802688" cy="4524315"/>
          </a:xfrm>
          <a:prstGeom prst="rect">
            <a:avLst/>
          </a:prstGeom>
          <a:noFill/>
        </p:spPr>
        <p:txBody>
          <a:bodyPr wrap="square">
            <a:spAutoFit/>
          </a:bodyPr>
          <a:lstStyle/>
          <a:p>
            <a:pPr algn="l">
              <a:defRPr/>
            </a:pPr>
            <a:r>
              <a:rPr lang="en-US" sz="3200" dirty="0">
                <a:solidFill>
                  <a:srgbClr val="000066"/>
                </a:solidFill>
                <a:latin typeface="+mn-lt"/>
                <a:ea typeface="+mn-ea"/>
                <a:cs typeface="Arial" charset="0"/>
                <a:sym typeface="Verdana" charset="0"/>
              </a:rPr>
              <a:t>What are the minimum and maximum depths within the white area of the chart?</a:t>
            </a:r>
          </a:p>
          <a:p>
            <a:pPr algn="l">
              <a:defRPr/>
            </a:pPr>
            <a:r>
              <a:rPr lang="en-US" sz="3200" dirty="0">
                <a:solidFill>
                  <a:srgbClr val="000066"/>
                </a:solidFill>
                <a:latin typeface="+mn-lt"/>
                <a:ea typeface="+mn-ea"/>
                <a:cs typeface="Arial" charset="0"/>
                <a:sym typeface="Verdana" charset="0"/>
              </a:rPr>
              <a:t>	</a:t>
            </a:r>
          </a:p>
          <a:p>
            <a:pPr algn="l">
              <a:defRPr/>
            </a:pPr>
            <a:r>
              <a:rPr lang="en-US" sz="3200" dirty="0">
                <a:solidFill>
                  <a:srgbClr val="000066"/>
                </a:solidFill>
                <a:latin typeface="+mn-lt"/>
                <a:ea typeface="+mn-ea"/>
                <a:cs typeface="Arial" charset="0"/>
                <a:sym typeface="Verdana" charset="0"/>
              </a:rPr>
              <a:t>What are the depths shown by the contour lines? </a:t>
            </a:r>
          </a:p>
          <a:p>
            <a:pPr algn="l">
              <a:defRPr/>
            </a:pPr>
            <a:r>
              <a:rPr lang="en-US" sz="3200" dirty="0">
                <a:solidFill>
                  <a:srgbClr val="000066"/>
                </a:solidFill>
                <a:latin typeface="+mn-lt"/>
                <a:ea typeface="+mn-ea"/>
                <a:cs typeface="Arial" charset="0"/>
                <a:sym typeface="Verdana" charset="0"/>
              </a:rPr>
              <a:t>	</a:t>
            </a:r>
          </a:p>
          <a:p>
            <a:pPr algn="l">
              <a:defRPr/>
            </a:pPr>
            <a:r>
              <a:rPr lang="en-US" sz="3200" dirty="0">
                <a:solidFill>
                  <a:srgbClr val="000066"/>
                </a:solidFill>
                <a:latin typeface="+mn-lt"/>
                <a:ea typeface="+mn-ea"/>
                <a:cs typeface="Arial" charset="0"/>
                <a:sym typeface="Verdana" charset="0"/>
              </a:rPr>
              <a:t>On charts, “shallow” areas are shaded blue.  If you cruise into a shaded area on this chart, the charted depth will be . . </a:t>
            </a:r>
            <a:r>
              <a:rPr lang="en-US" sz="3200" dirty="0" smtClean="0">
                <a:solidFill>
                  <a:srgbClr val="000066"/>
                </a:solidFill>
                <a:latin typeface="+mn-lt"/>
                <a:ea typeface="+mn-ea"/>
                <a:cs typeface="Arial" charset="0"/>
                <a:sym typeface="Verdana" charset="0"/>
              </a:rPr>
              <a:t>.</a:t>
            </a:r>
            <a:endParaRPr lang="en-US" sz="3200" dirty="0">
              <a:solidFill>
                <a:srgbClr val="000066"/>
              </a:solidFill>
              <a:latin typeface="+mn-lt"/>
              <a:ea typeface="+mn-ea"/>
              <a:cs typeface="Arial" charset="0"/>
              <a:sym typeface="Verdana" charset="0"/>
            </a:endParaRPr>
          </a:p>
        </p:txBody>
      </p:sp>
      <p:sp>
        <p:nvSpPr>
          <p:cNvPr id="3" name="TextBox 2"/>
          <p:cNvSpPr txBox="1"/>
          <p:nvPr/>
        </p:nvSpPr>
        <p:spPr>
          <a:xfrm>
            <a:off x="2772073" y="2279541"/>
            <a:ext cx="2502608" cy="584775"/>
          </a:xfrm>
          <a:prstGeom prst="rect">
            <a:avLst/>
          </a:prstGeom>
          <a:noFill/>
        </p:spPr>
        <p:txBody>
          <a:bodyPr wrap="none" rtlCol="0">
            <a:spAutoFit/>
          </a:bodyPr>
          <a:lstStyle/>
          <a:p>
            <a:r>
              <a:rPr lang="en-US" sz="3200" dirty="0">
                <a:solidFill>
                  <a:srgbClr val="FF0000"/>
                </a:solidFill>
                <a:latin typeface="+mn-lt"/>
                <a:ea typeface="+mn-ea"/>
                <a:cs typeface="Arial" charset="0"/>
              </a:rPr>
              <a:t>18’ and 31’</a:t>
            </a:r>
          </a:p>
        </p:txBody>
      </p:sp>
      <p:sp>
        <p:nvSpPr>
          <p:cNvPr id="5" name="TextBox 4"/>
          <p:cNvSpPr txBox="1"/>
          <p:nvPr/>
        </p:nvSpPr>
        <p:spPr>
          <a:xfrm>
            <a:off x="2860623" y="3672986"/>
            <a:ext cx="2325508" cy="584775"/>
          </a:xfrm>
          <a:prstGeom prst="rect">
            <a:avLst/>
          </a:prstGeom>
          <a:noFill/>
        </p:spPr>
        <p:txBody>
          <a:bodyPr wrap="none" rtlCol="0">
            <a:spAutoFit/>
          </a:bodyPr>
          <a:lstStyle>
            <a:defPPr>
              <a:defRPr lang="en-US"/>
            </a:defPPr>
            <a:lvl1pPr>
              <a:defRPr sz="3200">
                <a:solidFill>
                  <a:srgbClr val="FF0000"/>
                </a:solidFill>
                <a:latin typeface="+mn-lt"/>
                <a:ea typeface="+mn-ea"/>
                <a:cs typeface="Arial" charset="0"/>
              </a:defRPr>
            </a:lvl1pPr>
          </a:lstStyle>
          <a:p>
            <a:r>
              <a:rPr lang="en-US" dirty="0"/>
              <a:t>18’, 11’, 6’</a:t>
            </a:r>
          </a:p>
        </p:txBody>
      </p:sp>
      <p:sp>
        <p:nvSpPr>
          <p:cNvPr id="6" name="TextBox 5"/>
          <p:cNvSpPr txBox="1"/>
          <p:nvPr/>
        </p:nvSpPr>
        <p:spPr>
          <a:xfrm>
            <a:off x="2772073" y="5969681"/>
            <a:ext cx="3143809" cy="584775"/>
          </a:xfrm>
          <a:prstGeom prst="rect">
            <a:avLst/>
          </a:prstGeom>
          <a:noFill/>
        </p:spPr>
        <p:txBody>
          <a:bodyPr wrap="none" rtlCol="0">
            <a:spAutoFit/>
          </a:bodyPr>
          <a:lstStyle>
            <a:defPPr>
              <a:defRPr lang="en-US"/>
            </a:defPPr>
            <a:lvl1pPr>
              <a:defRPr sz="3200">
                <a:solidFill>
                  <a:srgbClr val="FF0000"/>
                </a:solidFill>
                <a:latin typeface="+mn-lt"/>
                <a:ea typeface="+mn-ea"/>
                <a:cs typeface="Arial" charset="0"/>
              </a:defRPr>
            </a:lvl1pPr>
          </a:lstStyle>
          <a:p>
            <a:r>
              <a:rPr lang="en-US" dirty="0"/>
              <a:t>18 feet or less</a:t>
            </a:r>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82970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Time Reference On Earth</a:t>
            </a:r>
            <a:endParaRPr lang="en-US" dirty="0"/>
          </a:p>
        </p:txBody>
      </p:sp>
      <p:sp>
        <p:nvSpPr>
          <p:cNvPr id="3" name="Content Placeholder 2"/>
          <p:cNvSpPr>
            <a:spLocks noGrp="1"/>
          </p:cNvSpPr>
          <p:nvPr>
            <p:ph idx="4294967295"/>
          </p:nvPr>
        </p:nvSpPr>
        <p:spPr>
          <a:xfrm>
            <a:off x="1371600" y="2286000"/>
            <a:ext cx="7772400" cy="3276600"/>
          </a:xfrm>
        </p:spPr>
        <p:txBody>
          <a:bodyPr/>
          <a:lstStyle/>
          <a:p>
            <a:pPr>
              <a:buNone/>
            </a:pPr>
            <a:endParaRPr lang="en-US" dirty="0"/>
          </a:p>
          <a:p>
            <a:endParaRPr lang="en-US" dirty="0" smtClean="0"/>
          </a:p>
          <a:p>
            <a:endParaRPr lang="en-US" dirty="0"/>
          </a:p>
        </p:txBody>
      </p:sp>
      <p:pic>
        <p:nvPicPr>
          <p:cNvPr id="6" name="Picture 2" descr="C:\Users\Ed Smith\Documents\Personal\USCGA\National GPS Course Development\USCG Aux GPS Graphics\JPEG Format\5-9 Globe-UT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066800"/>
            <a:ext cx="7086600" cy="5501109"/>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7052708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1027"/>
          <p:cNvSpPr txBox="1">
            <a:spLocks noChangeArrowheads="1"/>
          </p:cNvSpPr>
          <p:nvPr/>
        </p:nvSpPr>
        <p:spPr bwMode="auto">
          <a:xfrm>
            <a:off x="-92075" y="7872414"/>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endParaRPr lang="en-US" sz="4400" dirty="0"/>
          </a:p>
        </p:txBody>
      </p:sp>
      <p:pic>
        <p:nvPicPr>
          <p:cNvPr id="61444" name="Picture 1037" descr="poles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0" y="1276599"/>
            <a:ext cx="6269910" cy="52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1" name="TextBox 30"/>
          <p:cNvSpPr txBox="1">
            <a:spLocks noChangeArrowheads="1"/>
          </p:cNvSpPr>
          <p:nvPr/>
        </p:nvSpPr>
        <p:spPr bwMode="auto">
          <a:xfrm>
            <a:off x="5181600" y="4419600"/>
            <a:ext cx="1524000" cy="400110"/>
          </a:xfrm>
          <a:prstGeom prst="rect">
            <a:avLst/>
          </a:prstGeom>
          <a:noFill/>
          <a:ln w="9525">
            <a:noFill/>
            <a:miter lim="800000"/>
            <a:headEnd/>
            <a:tailEnd/>
          </a:ln>
        </p:spPr>
        <p:txBody>
          <a:bodyPr>
            <a:spAutoFit/>
          </a:bodyPr>
          <a:lstStyle/>
          <a:p>
            <a:pPr>
              <a:defRPr/>
            </a:pPr>
            <a:r>
              <a:rPr lang="en-US" sz="2000" b="1" dirty="0">
                <a:solidFill>
                  <a:schemeClr val="accent4"/>
                </a:solidFill>
                <a:latin typeface="+mn-lt"/>
              </a:rPr>
              <a:t>Variation</a:t>
            </a:r>
          </a:p>
        </p:txBody>
      </p:sp>
      <p:cxnSp>
        <p:nvCxnSpPr>
          <p:cNvPr id="61446" name="Straight Connector 14"/>
          <p:cNvCxnSpPr>
            <a:cxnSpLocks noChangeShapeType="1"/>
          </p:cNvCxnSpPr>
          <p:nvPr/>
        </p:nvCxnSpPr>
        <p:spPr bwMode="auto">
          <a:xfrm rot="16200000" flipH="1">
            <a:off x="4025107" y="3339307"/>
            <a:ext cx="1322387" cy="533400"/>
          </a:xfrm>
          <a:prstGeom prst="line">
            <a:avLst/>
          </a:prstGeom>
          <a:noFill/>
          <a:ln w="28575"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3" name="TextBox 9"/>
          <p:cNvSpPr txBox="1">
            <a:spLocks noChangeArrowheads="1"/>
          </p:cNvSpPr>
          <p:nvPr/>
        </p:nvSpPr>
        <p:spPr bwMode="auto">
          <a:xfrm>
            <a:off x="4757738" y="3954464"/>
            <a:ext cx="381000" cy="523220"/>
          </a:xfrm>
          <a:prstGeom prst="rect">
            <a:avLst/>
          </a:prstGeom>
          <a:noFill/>
          <a:ln w="9525">
            <a:noFill/>
            <a:miter lim="800000"/>
            <a:headEnd/>
            <a:tailEnd/>
          </a:ln>
        </p:spPr>
        <p:txBody>
          <a:bodyPr>
            <a:spAutoFit/>
          </a:bodyPr>
          <a:lstStyle/>
          <a:p>
            <a:pPr>
              <a:defRPr/>
            </a:pPr>
            <a:r>
              <a:rPr lang="en-US" sz="2800" b="1" dirty="0">
                <a:solidFill>
                  <a:schemeClr val="accent5">
                    <a:lumMod val="75000"/>
                  </a:schemeClr>
                </a:solidFill>
                <a:latin typeface="+mn-lt"/>
              </a:rPr>
              <a:t>x</a:t>
            </a:r>
          </a:p>
        </p:txBody>
      </p:sp>
      <p:sp>
        <p:nvSpPr>
          <p:cNvPr id="16" name="Rectangle 1035"/>
          <p:cNvSpPr txBox="1">
            <a:spLocks noChangeArrowheads="1"/>
          </p:cNvSpPr>
          <p:nvPr/>
        </p:nvSpPr>
        <p:spPr bwMode="auto">
          <a:xfrm>
            <a:off x="19340" y="0"/>
            <a:ext cx="8610600" cy="838200"/>
          </a:xfrm>
          <a:prstGeom prst="rect">
            <a:avLst/>
          </a:prstGeom>
          <a:noFill/>
          <a:ln w="9525">
            <a:noFill/>
            <a:miter lim="800000"/>
            <a:headEnd/>
            <a:tailEnd/>
          </a:ln>
        </p:spPr>
        <p:txBody>
          <a:bodyPr anchor="ctr"/>
          <a:lstStyle/>
          <a:p>
            <a:pPr algn="l">
              <a:defRPr/>
            </a:pPr>
            <a:r>
              <a:rPr lang="en-US" sz="4400" kern="0" dirty="0">
                <a:solidFill>
                  <a:schemeClr val="bg1"/>
                </a:solidFill>
                <a:latin typeface="+mj-lt"/>
                <a:ea typeface="+mj-ea"/>
                <a:cs typeface="Arial" charset="0"/>
              </a:rPr>
              <a:t>Relative Positions of Poles</a:t>
            </a:r>
          </a:p>
        </p:txBody>
      </p:sp>
      <p:sp>
        <p:nvSpPr>
          <p:cNvPr id="30" name="TextBox 29"/>
          <p:cNvSpPr txBox="1"/>
          <p:nvPr/>
        </p:nvSpPr>
        <p:spPr>
          <a:xfrm>
            <a:off x="4548189" y="2162175"/>
            <a:ext cx="351378" cy="369332"/>
          </a:xfrm>
          <a:prstGeom prst="rect">
            <a:avLst/>
          </a:prstGeom>
          <a:solidFill>
            <a:schemeClr val="accent3"/>
          </a:solidFill>
        </p:spPr>
        <p:txBody>
          <a:bodyPr wrap="none">
            <a:spAutoFit/>
          </a:bodyPr>
          <a:lstStyle/>
          <a:p>
            <a:pPr>
              <a:defRPr/>
            </a:pPr>
            <a:r>
              <a:rPr lang="en-US" b="1" dirty="0">
                <a:solidFill>
                  <a:srgbClr val="FF0000"/>
                </a:solidFill>
                <a:latin typeface="Arial Black" pitchFamily="34" charset="0"/>
              </a:rPr>
              <a:t>T</a:t>
            </a:r>
          </a:p>
        </p:txBody>
      </p:sp>
      <p:sp>
        <p:nvSpPr>
          <p:cNvPr id="61450" name="TextBox 7"/>
          <p:cNvSpPr txBox="1">
            <a:spLocks noChangeArrowheads="1"/>
          </p:cNvSpPr>
          <p:nvPr/>
        </p:nvSpPr>
        <p:spPr bwMode="auto">
          <a:xfrm>
            <a:off x="4224339" y="2736851"/>
            <a:ext cx="402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b="1" dirty="0">
                <a:solidFill>
                  <a:srgbClr val="FF0000"/>
                </a:solidFill>
                <a:latin typeface="Arial Black" pitchFamily="34" charset="0"/>
              </a:rPr>
              <a:t>M</a:t>
            </a:r>
          </a:p>
        </p:txBody>
      </p:sp>
      <p:cxnSp>
        <p:nvCxnSpPr>
          <p:cNvPr id="14" name="Straight Connector 13"/>
          <p:cNvCxnSpPr/>
          <p:nvPr/>
        </p:nvCxnSpPr>
        <p:spPr bwMode="auto">
          <a:xfrm rot="16200000" flipH="1">
            <a:off x="3962400" y="3200400"/>
            <a:ext cx="1752600" cy="228600"/>
          </a:xfrm>
          <a:prstGeom prst="line">
            <a:avLst/>
          </a:prstGeom>
          <a:solidFill>
            <a:schemeClr val="accent1"/>
          </a:solidFill>
          <a:ln w="28575" cap="flat" cmpd="sng" algn="ctr">
            <a:solidFill>
              <a:schemeClr val="accent6"/>
            </a:solidFill>
            <a:prstDash val="solid"/>
            <a:round/>
            <a:headEnd type="none" w="sm" len="sm"/>
            <a:tailEnd type="none" w="sm" len="sm"/>
          </a:ln>
          <a:effectLst/>
        </p:spPr>
      </p:cxnSp>
      <p:sp>
        <p:nvSpPr>
          <p:cNvPr id="11"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0727669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5"/>
          <p:cNvSpPr txBox="1">
            <a:spLocks noChangeArrowheads="1"/>
          </p:cNvSpPr>
          <p:nvPr/>
        </p:nvSpPr>
        <p:spPr bwMode="auto">
          <a:xfrm>
            <a:off x="19340" y="0"/>
            <a:ext cx="8610600" cy="838200"/>
          </a:xfrm>
          <a:prstGeom prst="rect">
            <a:avLst/>
          </a:prstGeom>
          <a:noFill/>
          <a:ln w="9525">
            <a:noFill/>
            <a:miter lim="800000"/>
            <a:headEnd/>
            <a:tailEnd/>
          </a:ln>
        </p:spPr>
        <p:txBody>
          <a:bodyPr anchor="ctr"/>
          <a:lstStyle/>
          <a:p>
            <a:pPr algn="l">
              <a:defRPr/>
            </a:pPr>
            <a:r>
              <a:rPr lang="en-US" sz="4400" kern="0" dirty="0" smtClean="0">
                <a:solidFill>
                  <a:schemeClr val="bg1"/>
                </a:solidFill>
                <a:latin typeface="+mj-lt"/>
                <a:ea typeface="+mj-ea"/>
                <a:cs typeface="Arial" charset="0"/>
              </a:rPr>
              <a:t>Compass Rose</a:t>
            </a:r>
            <a:endParaRPr lang="en-US" sz="4400" kern="0" dirty="0">
              <a:solidFill>
                <a:schemeClr val="bg1"/>
              </a:solidFill>
              <a:latin typeface="+mj-lt"/>
              <a:ea typeface="+mj-ea"/>
              <a:cs typeface="Arial" charset="0"/>
            </a:endParaRP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39</a:t>
            </a:fld>
            <a:endParaRPr lang="en-US" sz="140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40" y="1196578"/>
            <a:ext cx="7001460" cy="5128022"/>
          </a:xfrm>
          <a:prstGeom prst="rect">
            <a:avLst/>
          </a:prstGeom>
        </p:spPr>
      </p:pic>
    </p:spTree>
    <p:extLst>
      <p:ext uri="{BB962C8B-B14F-4D97-AF65-F5344CB8AC3E}">
        <p14:creationId xmlns:p14="http://schemas.microsoft.com/office/powerpoint/2010/main" val="23723276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hangingPunct="1">
              <a:defRPr/>
            </a:pPr>
            <a:r>
              <a:rPr lang="en-US" dirty="0" smtClean="0"/>
              <a:t>What you will Learn</a:t>
            </a:r>
          </a:p>
        </p:txBody>
      </p:sp>
      <p:sp>
        <p:nvSpPr>
          <p:cNvPr id="6148" name="Rectangle 3"/>
          <p:cNvSpPr>
            <a:spLocks noGrp="1" noChangeArrowheads="1"/>
          </p:cNvSpPr>
          <p:nvPr>
            <p:ph idx="1"/>
          </p:nvPr>
        </p:nvSpPr>
        <p:spPr>
          <a:xfrm>
            <a:off x="304800" y="1219200"/>
            <a:ext cx="8686800" cy="5410200"/>
          </a:xfrm>
        </p:spPr>
        <p:txBody>
          <a:bodyPr/>
          <a:lstStyle/>
          <a:p>
            <a:pPr marL="457200" indent="-457200" eaLnBrk="1" hangingPunct="1">
              <a:lnSpc>
                <a:spcPct val="80000"/>
              </a:lnSpc>
              <a:buFont typeface="Arial" pitchFamily="34" charset="0"/>
              <a:buChar char="•"/>
            </a:pPr>
            <a:r>
              <a:rPr lang="en-US" dirty="0" smtClean="0"/>
              <a:t>How the Global Positioning System (GPS) works</a:t>
            </a:r>
          </a:p>
          <a:p>
            <a:pPr marL="457200" indent="-457200" eaLnBrk="1" hangingPunct="1">
              <a:lnSpc>
                <a:spcPct val="80000"/>
              </a:lnSpc>
              <a:buFont typeface="Arial" pitchFamily="34" charset="0"/>
              <a:buChar char="•"/>
            </a:pPr>
            <a:r>
              <a:rPr lang="en-US" dirty="0" smtClean="0"/>
              <a:t>Marine Navigation</a:t>
            </a:r>
          </a:p>
          <a:p>
            <a:pPr marL="457200" indent="-457200" eaLnBrk="1" hangingPunct="1">
              <a:lnSpc>
                <a:spcPct val="80000"/>
              </a:lnSpc>
              <a:buFont typeface="Arial" pitchFamily="34" charset="0"/>
              <a:buChar char="•"/>
            </a:pPr>
            <a:r>
              <a:rPr lang="en-US" dirty="0" smtClean="0"/>
              <a:t>Types of GPS Receivers</a:t>
            </a:r>
          </a:p>
          <a:p>
            <a:pPr marL="457200" indent="-457200" eaLnBrk="1" hangingPunct="1">
              <a:lnSpc>
                <a:spcPct val="80000"/>
              </a:lnSpc>
              <a:buFont typeface="Arial" pitchFamily="34" charset="0"/>
              <a:buChar char="•"/>
            </a:pPr>
            <a:r>
              <a:rPr lang="en-US" dirty="0" smtClean="0"/>
              <a:t>How to navigate using a GPS</a:t>
            </a:r>
          </a:p>
          <a:p>
            <a:pPr lvl="1" eaLnBrk="1" hangingPunct="1">
              <a:lnSpc>
                <a:spcPct val="80000"/>
              </a:lnSpc>
            </a:pPr>
            <a:r>
              <a:rPr lang="en-US" sz="2400" dirty="0" smtClean="0"/>
              <a:t>Waypoints</a:t>
            </a:r>
          </a:p>
          <a:p>
            <a:pPr lvl="1" eaLnBrk="1" hangingPunct="1">
              <a:lnSpc>
                <a:spcPct val="80000"/>
              </a:lnSpc>
            </a:pPr>
            <a:r>
              <a:rPr lang="en-US" sz="2400" dirty="0" smtClean="0"/>
              <a:t>Routes</a:t>
            </a:r>
          </a:p>
          <a:p>
            <a:pPr lvl="1" eaLnBrk="1" hangingPunct="1">
              <a:lnSpc>
                <a:spcPct val="80000"/>
              </a:lnSpc>
            </a:pPr>
            <a:r>
              <a:rPr lang="en-US" sz="2400" dirty="0" smtClean="0"/>
              <a:t>Following a course</a:t>
            </a:r>
          </a:p>
          <a:p>
            <a:pPr marL="457200" indent="-457200" eaLnBrk="1" hangingPunct="1">
              <a:lnSpc>
                <a:spcPct val="80000"/>
              </a:lnSpc>
              <a:buFont typeface="Arial" pitchFamily="34" charset="0"/>
              <a:buChar char="•"/>
            </a:pPr>
            <a:r>
              <a:rPr lang="en-US" dirty="0" smtClean="0"/>
              <a:t>Practical GPS Navigation Tips</a:t>
            </a:r>
          </a:p>
          <a:p>
            <a:pPr marL="457200" indent="-457200" eaLnBrk="1" hangingPunct="1">
              <a:lnSpc>
                <a:spcPct val="80000"/>
              </a:lnSpc>
              <a:buFont typeface="Arial" pitchFamily="34" charset="0"/>
              <a:buChar char="•"/>
            </a:pPr>
            <a:r>
              <a:rPr lang="en-US" dirty="0" smtClean="0"/>
              <a:t>Special features of GPS Chartplotters</a:t>
            </a:r>
          </a:p>
          <a:p>
            <a:pPr marL="457200" indent="-457200" eaLnBrk="1" hangingPunct="1">
              <a:lnSpc>
                <a:spcPct val="80000"/>
              </a:lnSpc>
              <a:buFont typeface="Arial" pitchFamily="34" charset="0"/>
              <a:buChar char="•"/>
            </a:pPr>
            <a:r>
              <a:rPr lang="en-US" dirty="0" smtClean="0"/>
              <a:t>Considerations for purchase</a:t>
            </a:r>
          </a:p>
          <a:p>
            <a:pPr lvl="1" eaLnBrk="1" hangingPunct="1">
              <a:lnSpc>
                <a:spcPct val="80000"/>
              </a:lnSpc>
              <a:buFontTx/>
              <a:buNone/>
            </a:pPr>
            <a:endParaRPr lang="en-US" sz="2400" dirty="0" smtClean="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42289482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0" y="-32982"/>
            <a:ext cx="7772400" cy="1143000"/>
          </a:xfrm>
        </p:spPr>
        <p:txBody>
          <a:bodyPr/>
          <a:lstStyle/>
          <a:p>
            <a:pPr eaLnBrk="1" hangingPunct="1"/>
            <a:r>
              <a:rPr lang="en-US" dirty="0" smtClean="0">
                <a:cs typeface="Times New Roman" pitchFamily="18" charset="0"/>
              </a:rPr>
              <a:t>Parallel Ruler</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40</a:t>
            </a:fld>
            <a:endParaRPr lang="en-US" sz="140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92757"/>
            <a:ext cx="6629400" cy="5404254"/>
          </a:xfrm>
          <a:prstGeom prst="rect">
            <a:avLst/>
          </a:prstGeom>
        </p:spPr>
      </p:pic>
    </p:spTree>
    <p:extLst>
      <p:ext uri="{BB962C8B-B14F-4D97-AF65-F5344CB8AC3E}">
        <p14:creationId xmlns:p14="http://schemas.microsoft.com/office/powerpoint/2010/main" val="31223835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Trip</a:t>
            </a:r>
            <a:endParaRPr lang="en-US" dirty="0"/>
          </a:p>
        </p:txBody>
      </p:sp>
      <p:sp>
        <p:nvSpPr>
          <p:cNvPr id="4" name="Rectangle 3"/>
          <p:cNvSpPr txBox="1">
            <a:spLocks noChangeArrowheads="1"/>
          </p:cNvSpPr>
          <p:nvPr/>
        </p:nvSpPr>
        <p:spPr bwMode="auto">
          <a:xfrm>
            <a:off x="228600" y="1371600"/>
            <a:ext cx="86106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700"/>
              </a:spcBef>
              <a:spcAft>
                <a:spcPct val="0"/>
              </a:spcAft>
              <a:defRPr sz="2800">
                <a:solidFill>
                  <a:srgbClr val="000066"/>
                </a:solidFill>
                <a:latin typeface="+mn-lt"/>
                <a:ea typeface="+mn-ea"/>
                <a:cs typeface="+mn-cs"/>
                <a:sym typeface="Verdana" charset="0"/>
              </a:defRPr>
            </a:lvl1pPr>
            <a:lvl2pPr marL="704850" indent="-285750" algn="l" rtl="0" eaLnBrk="0" fontAlgn="base" hangingPunct="0">
              <a:spcBef>
                <a:spcPts val="700"/>
              </a:spcBef>
              <a:spcAft>
                <a:spcPct val="0"/>
              </a:spcAft>
              <a:buClr>
                <a:srgbClr val="35C9C2"/>
              </a:buClr>
              <a:buSzPct val="100000"/>
              <a:buFont typeface="Wingdings" charset="2"/>
              <a:buChar char="§"/>
              <a:defRPr sz="2800">
                <a:solidFill>
                  <a:srgbClr val="000066"/>
                </a:solidFill>
                <a:latin typeface="Arial" charset="0"/>
                <a:ea typeface="+mn-ea"/>
                <a:cs typeface="+mn-cs"/>
                <a:sym typeface="Arial" charset="0"/>
              </a:defRPr>
            </a:lvl2pPr>
            <a:lvl3pPr marL="1104900" indent="-228600" algn="l" rtl="0" eaLnBrk="0" fontAlgn="base" hangingPunct="0">
              <a:spcBef>
                <a:spcPts val="600"/>
              </a:spcBef>
              <a:spcAft>
                <a:spcPct val="0"/>
              </a:spcAft>
              <a:buClr>
                <a:srgbClr val="19426B"/>
              </a:buClr>
              <a:buSzPct val="100000"/>
              <a:buFont typeface="Arial" charset="0"/>
              <a:buChar char="•"/>
              <a:defRPr sz="2400">
                <a:solidFill>
                  <a:srgbClr val="000066"/>
                </a:solidFill>
                <a:latin typeface="Arial" charset="0"/>
                <a:ea typeface="+mn-ea"/>
                <a:cs typeface="+mn-cs"/>
                <a:sym typeface="Arial" charset="0"/>
              </a:defRPr>
            </a:lvl3pPr>
            <a:lvl4pPr marL="15621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4pPr>
            <a:lvl5pPr marL="2019300" indent="-228600" algn="l" rtl="0" eaLnBrk="0" fontAlgn="base" hangingPunct="0">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5pPr>
            <a:lvl6pPr marL="24765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6pPr>
            <a:lvl7pPr marL="29337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7pPr>
            <a:lvl8pPr marL="33909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8pPr>
            <a:lvl9pPr marL="3848100" indent="-228600" algn="l" rtl="0" fontAlgn="base">
              <a:spcBef>
                <a:spcPts val="500"/>
              </a:spcBef>
              <a:spcAft>
                <a:spcPct val="0"/>
              </a:spcAft>
              <a:buClr>
                <a:srgbClr val="000066"/>
              </a:buClr>
              <a:buSzPct val="100000"/>
              <a:buFont typeface="Arial" charset="0"/>
              <a:buChar char="»"/>
              <a:defRPr sz="2000">
                <a:solidFill>
                  <a:srgbClr val="000066"/>
                </a:solidFill>
                <a:latin typeface="Arial" charset="0"/>
                <a:ea typeface="+mn-ea"/>
                <a:cs typeface="+mn-cs"/>
                <a:sym typeface="Arial" charset="0"/>
              </a:defRPr>
            </a:lvl9pPr>
          </a:lstStyle>
          <a:p>
            <a:pPr lvl="1">
              <a:buClr>
                <a:schemeClr val="tx2"/>
              </a:buClr>
              <a:buFont typeface="Arial" pitchFamily="34" charset="0"/>
              <a:buChar char="•"/>
              <a:defRPr/>
            </a:pPr>
            <a:r>
              <a:rPr lang="en-US" dirty="0" smtClean="0">
                <a:solidFill>
                  <a:schemeClr val="accent6">
                    <a:lumMod val="50000"/>
                  </a:schemeClr>
                </a:solidFill>
                <a:cs typeface="Times New Roman" pitchFamily="18" charset="0"/>
              </a:rPr>
              <a:t>A Trip is a Collection of “Waypoints”</a:t>
            </a:r>
          </a:p>
          <a:p>
            <a:pPr lvl="1">
              <a:buClr>
                <a:schemeClr val="tx2"/>
              </a:buClr>
              <a:buFont typeface="Arial" pitchFamily="34" charset="0"/>
              <a:buChar char="•"/>
              <a:defRPr/>
            </a:pPr>
            <a:r>
              <a:rPr lang="en-US" dirty="0" smtClean="0">
                <a:solidFill>
                  <a:schemeClr val="accent6">
                    <a:lumMod val="50000"/>
                  </a:schemeClr>
                </a:solidFill>
                <a:cs typeface="Times New Roman" pitchFamily="18" charset="0"/>
              </a:rPr>
              <a:t>Mariners Call the Planned Trip a “Route”</a:t>
            </a:r>
          </a:p>
          <a:p>
            <a:pPr lvl="1">
              <a:buClr>
                <a:schemeClr val="tx2"/>
              </a:buClr>
              <a:buFont typeface="Arial" pitchFamily="34" charset="0"/>
              <a:buChar char="•"/>
              <a:defRPr/>
            </a:pPr>
            <a:r>
              <a:rPr lang="en-US" dirty="0" smtClean="0">
                <a:solidFill>
                  <a:schemeClr val="accent6">
                    <a:lumMod val="50000"/>
                  </a:schemeClr>
                </a:solidFill>
                <a:cs typeface="Times New Roman" pitchFamily="18" charset="0"/>
              </a:rPr>
              <a:t>Select Waypoints and Layout the Route</a:t>
            </a:r>
          </a:p>
          <a:p>
            <a:pPr lvl="1">
              <a:buClr>
                <a:schemeClr val="tx2"/>
              </a:buClr>
              <a:buFont typeface="Arial" pitchFamily="34" charset="0"/>
              <a:buChar char="•"/>
              <a:defRPr/>
            </a:pPr>
            <a:r>
              <a:rPr lang="en-US" dirty="0" smtClean="0">
                <a:solidFill>
                  <a:schemeClr val="accent6">
                    <a:lumMod val="50000"/>
                  </a:schemeClr>
                </a:solidFill>
                <a:cs typeface="Times New Roman" pitchFamily="18" charset="0"/>
              </a:rPr>
              <a:t>Select Navigational Aids</a:t>
            </a:r>
          </a:p>
          <a:p>
            <a:pPr lvl="1">
              <a:buClr>
                <a:schemeClr val="tx2"/>
              </a:buClr>
              <a:buFont typeface="Arial" pitchFamily="34" charset="0"/>
              <a:buChar char="•"/>
              <a:defRPr/>
            </a:pPr>
            <a:r>
              <a:rPr lang="en-US" dirty="0" smtClean="0">
                <a:solidFill>
                  <a:schemeClr val="accent6">
                    <a:lumMod val="50000"/>
                  </a:schemeClr>
                </a:solidFill>
                <a:cs typeface="Times New Roman" pitchFamily="18" charset="0"/>
              </a:rPr>
              <a:t>Prequalify the Route for Hazards</a:t>
            </a:r>
          </a:p>
          <a:p>
            <a:pPr lvl="2">
              <a:buFont typeface="Wingdings" pitchFamily="2" charset="2"/>
              <a:buChar char="§"/>
              <a:defRPr/>
            </a:pPr>
            <a:r>
              <a:rPr lang="en-US" dirty="0" smtClean="0">
                <a:solidFill>
                  <a:schemeClr val="accent6">
                    <a:lumMod val="50000"/>
                  </a:schemeClr>
                </a:solidFill>
                <a:cs typeface="Times New Roman" pitchFamily="18" charset="0"/>
              </a:rPr>
              <a:t>Shoal Water</a:t>
            </a:r>
          </a:p>
          <a:p>
            <a:pPr lvl="2">
              <a:buFont typeface="Wingdings" pitchFamily="2" charset="2"/>
              <a:buChar char="§"/>
              <a:defRPr/>
            </a:pPr>
            <a:r>
              <a:rPr lang="en-US" dirty="0" smtClean="0">
                <a:solidFill>
                  <a:schemeClr val="accent6">
                    <a:lumMod val="50000"/>
                  </a:schemeClr>
                </a:solidFill>
                <a:cs typeface="Times New Roman" pitchFamily="18" charset="0"/>
              </a:rPr>
              <a:t>Horizontal Clearance</a:t>
            </a:r>
          </a:p>
          <a:p>
            <a:pPr lvl="2">
              <a:buFont typeface="Wingdings" pitchFamily="2" charset="2"/>
              <a:buChar char="§"/>
              <a:defRPr/>
            </a:pPr>
            <a:r>
              <a:rPr lang="en-US" dirty="0" smtClean="0">
                <a:solidFill>
                  <a:schemeClr val="accent6">
                    <a:lumMod val="50000"/>
                  </a:schemeClr>
                </a:solidFill>
                <a:cs typeface="Times New Roman" pitchFamily="18" charset="0"/>
              </a:rPr>
              <a:t>Clearance Overhead</a:t>
            </a:r>
          </a:p>
          <a:p>
            <a:pPr lvl="2">
              <a:buFont typeface="Wingdings" pitchFamily="2" charset="2"/>
              <a:buChar char="§"/>
              <a:defRPr/>
            </a:pPr>
            <a:r>
              <a:rPr lang="en-US" dirty="0" smtClean="0">
                <a:solidFill>
                  <a:schemeClr val="accent6">
                    <a:lumMod val="50000"/>
                  </a:schemeClr>
                </a:solidFill>
                <a:cs typeface="Times New Roman" pitchFamily="18" charset="0"/>
              </a:rPr>
              <a:t>Isolated Hazards</a:t>
            </a:r>
          </a:p>
          <a:p>
            <a:pPr>
              <a:defRPr/>
            </a:pPr>
            <a:endParaRPr lang="en-US" dirty="0" smtClean="0">
              <a:solidFill>
                <a:schemeClr val="accent6">
                  <a:lumMod val="50000"/>
                </a:schemeClr>
              </a:solidFill>
              <a:latin typeface="Arial" charset="0"/>
              <a:cs typeface="Times New Roman" pitchFamily="18" charset="0"/>
            </a:endParaRPr>
          </a:p>
          <a:p>
            <a:pPr>
              <a:defRPr/>
            </a:pPr>
            <a:endParaRPr lang="en-US" dirty="0" smtClean="0">
              <a:solidFill>
                <a:schemeClr val="accent6">
                  <a:lumMod val="50000"/>
                </a:schemeClr>
              </a:solidFill>
              <a:latin typeface="Arial" charset="0"/>
              <a:cs typeface="Times New Roman" pitchFamily="18" charset="0"/>
            </a:endParaRPr>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6963905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d Smith\Documents\Personal\USCGA\National GPS Course Development\USCG Aux GPS Graphics\JPEG Format\4-26a_edited-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1524000"/>
            <a:ext cx="3601272" cy="4829175"/>
          </a:xfrm>
          <a:prstGeom prst="rect">
            <a:avLst/>
          </a:prstGeom>
          <a:noFill/>
        </p:spPr>
      </p:pic>
      <p:sp>
        <p:nvSpPr>
          <p:cNvPr id="2" name="Title 1"/>
          <p:cNvSpPr>
            <a:spLocks noGrp="1"/>
          </p:cNvSpPr>
          <p:nvPr>
            <p:ph type="title"/>
          </p:nvPr>
        </p:nvSpPr>
        <p:spPr/>
        <p:txBody>
          <a:bodyPr/>
          <a:lstStyle/>
          <a:p>
            <a:r>
              <a:rPr lang="en-US" dirty="0" smtClean="0"/>
              <a:t>Laying out a Course</a:t>
            </a:r>
            <a:endParaRPr lang="en-US" dirty="0"/>
          </a:p>
        </p:txBody>
      </p:sp>
      <p:sp>
        <p:nvSpPr>
          <p:cNvPr id="6" name="TextBox 5"/>
          <p:cNvSpPr txBox="1"/>
          <p:nvPr/>
        </p:nvSpPr>
        <p:spPr>
          <a:xfrm>
            <a:off x="6248400" y="1676400"/>
            <a:ext cx="2895600" cy="1938992"/>
          </a:xfrm>
          <a:prstGeom prst="rect">
            <a:avLst/>
          </a:prstGeom>
          <a:noFill/>
        </p:spPr>
        <p:txBody>
          <a:bodyPr wrap="square" rtlCol="0">
            <a:spAutoFit/>
          </a:bodyPr>
          <a:lstStyle/>
          <a:p>
            <a:r>
              <a:rPr lang="en-US" sz="2400" dirty="0" smtClean="0">
                <a:latin typeface="+mj-lt"/>
              </a:rPr>
              <a:t>Going directly to the destination will not work because of shallow water</a:t>
            </a:r>
          </a:p>
        </p:txBody>
      </p:sp>
      <p:sp>
        <p:nvSpPr>
          <p:cNvPr id="7" name="TextBox 6"/>
          <p:cNvSpPr txBox="1"/>
          <p:nvPr/>
        </p:nvSpPr>
        <p:spPr>
          <a:xfrm>
            <a:off x="6477000" y="3962400"/>
            <a:ext cx="2514600" cy="1569660"/>
          </a:xfrm>
          <a:prstGeom prst="rect">
            <a:avLst/>
          </a:prstGeom>
          <a:noFill/>
        </p:spPr>
        <p:txBody>
          <a:bodyPr wrap="square" rtlCol="0">
            <a:spAutoFit/>
          </a:bodyPr>
          <a:lstStyle/>
          <a:p>
            <a:r>
              <a:rPr lang="en-US" sz="2400" dirty="0" smtClean="0">
                <a:latin typeface="+mj-lt"/>
              </a:rPr>
              <a:t>Must travel two legs to avoid the shallow water</a:t>
            </a:r>
            <a:endParaRPr lang="en-US" sz="2400" dirty="0">
              <a:latin typeface="+mj-lt"/>
            </a:endParaRPr>
          </a:p>
        </p:txBody>
      </p:sp>
      <p:cxnSp>
        <p:nvCxnSpPr>
          <p:cNvPr id="9" name="Straight Arrow Connector 8"/>
          <p:cNvCxnSpPr>
            <a:stCxn id="6" idx="1"/>
          </p:cNvCxnSpPr>
          <p:nvPr/>
        </p:nvCxnSpPr>
        <p:spPr>
          <a:xfrm flipH="1">
            <a:off x="4114800" y="2645896"/>
            <a:ext cx="2133600" cy="9694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flipV="1">
            <a:off x="3733800" y="3200403"/>
            <a:ext cx="2743200" cy="15468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flipV="1">
            <a:off x="3352800" y="4267203"/>
            <a:ext cx="3124200" cy="4800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726884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Route</a:t>
            </a:r>
            <a:endParaRPr lang="en-US" dirty="0"/>
          </a:p>
        </p:txBody>
      </p:sp>
      <p:sp>
        <p:nvSpPr>
          <p:cNvPr id="5" name="Content Placeholder 4"/>
          <p:cNvSpPr>
            <a:spLocks noGrp="1"/>
          </p:cNvSpPr>
          <p:nvPr>
            <p:ph idx="1"/>
          </p:nvPr>
        </p:nvSpPr>
        <p:spPr>
          <a:xfrm>
            <a:off x="304800" y="1371600"/>
            <a:ext cx="8610600" cy="4419600"/>
          </a:xfrm>
        </p:spPr>
        <p:txBody>
          <a:bodyPr/>
          <a:lstStyle/>
          <a:p>
            <a:pPr marL="457200" indent="-457200">
              <a:buFont typeface="Arial" pitchFamily="34" charset="0"/>
              <a:buChar char="•"/>
            </a:pPr>
            <a:r>
              <a:rPr lang="en-US" sz="2800" dirty="0" smtClean="0"/>
              <a:t>Plot 33°05.9’ N and 078°57.4’ W which is where you leave the channel exiting your marina</a:t>
            </a:r>
          </a:p>
          <a:p>
            <a:pPr marL="457200" indent="-457200">
              <a:buFont typeface="Arial" pitchFamily="34" charset="0"/>
              <a:buChar char="•"/>
            </a:pPr>
            <a:r>
              <a:rPr lang="en-US" sz="2800" dirty="0" smtClean="0"/>
              <a:t>Plot destination 33°0.8’ N and 78°59.0’ W which is your favorite fishing hole</a:t>
            </a:r>
          </a:p>
          <a:p>
            <a:pPr marL="457200" indent="-457200">
              <a:buFont typeface="Arial" pitchFamily="34" charset="0"/>
              <a:buChar char="•"/>
            </a:pPr>
            <a:r>
              <a:rPr lang="en-US" sz="2800" dirty="0" smtClean="0"/>
              <a:t>Plot destination 33°06.8’ N and 78°54.5’ W which is another fishing hole</a:t>
            </a:r>
          </a:p>
          <a:p>
            <a:pPr marL="457200" indent="-457200">
              <a:buFont typeface="Arial" pitchFamily="34" charset="0"/>
              <a:buChar char="•"/>
            </a:pPr>
            <a:r>
              <a:rPr lang="en-US" sz="2800" dirty="0" smtClean="0"/>
              <a:t>Return to R ‘2” at your marina’s entrance channel</a:t>
            </a:r>
            <a:endParaRPr lang="en-US" sz="2800" dirty="0"/>
          </a:p>
          <a:p>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91800269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C:\Users\Ed Smith\Pictures\My Scans\scan0059.jpg"/>
          <p:cNvPicPr>
            <a:picLocks noChangeAspect="1" noChangeArrowheads="1"/>
          </p:cNvPicPr>
          <p:nvPr/>
        </p:nvPicPr>
        <p:blipFill>
          <a:blip r:embed="rId3" cstate="email">
            <a:lum contrast="-10000"/>
            <a:extLst>
              <a:ext uri="{28A0092B-C50C-407E-A947-70E740481C1C}">
                <a14:useLocalDpi xmlns:a14="http://schemas.microsoft.com/office/drawing/2010/main"/>
              </a:ext>
            </a:extLst>
          </a:blip>
          <a:srcRect/>
          <a:stretch>
            <a:fillRect/>
          </a:stretch>
        </p:blipFill>
        <p:spPr bwMode="auto">
          <a:xfrm>
            <a:off x="2590800" y="304800"/>
            <a:ext cx="4267200" cy="6235163"/>
          </a:xfrm>
          <a:prstGeom prst="rect">
            <a:avLst/>
          </a:prstGeom>
          <a:noFill/>
        </p:spPr>
      </p:pic>
      <p:sp>
        <p:nvSpPr>
          <p:cNvPr id="6" name="TextBox 5"/>
          <p:cNvSpPr txBox="1"/>
          <p:nvPr/>
        </p:nvSpPr>
        <p:spPr>
          <a:xfrm>
            <a:off x="3048000" y="5943600"/>
            <a:ext cx="595035" cy="369332"/>
          </a:xfrm>
          <a:prstGeom prst="rect">
            <a:avLst/>
          </a:prstGeom>
          <a:noFill/>
        </p:spPr>
        <p:txBody>
          <a:bodyPr wrap="none" rtlCol="0">
            <a:spAutoFit/>
          </a:bodyPr>
          <a:lstStyle/>
          <a:p>
            <a:r>
              <a:rPr lang="en-US" dirty="0" smtClean="0"/>
              <a:t>FH1</a:t>
            </a:r>
            <a:endParaRPr lang="en-US" dirty="0"/>
          </a:p>
        </p:txBody>
      </p:sp>
      <p:sp>
        <p:nvSpPr>
          <p:cNvPr id="7" name="TextBox 6"/>
          <p:cNvSpPr txBox="1"/>
          <p:nvPr/>
        </p:nvSpPr>
        <p:spPr>
          <a:xfrm>
            <a:off x="5791200" y="1600200"/>
            <a:ext cx="595035" cy="369332"/>
          </a:xfrm>
          <a:prstGeom prst="rect">
            <a:avLst/>
          </a:prstGeom>
          <a:noFill/>
        </p:spPr>
        <p:txBody>
          <a:bodyPr wrap="none" rtlCol="0">
            <a:spAutoFit/>
          </a:bodyPr>
          <a:lstStyle/>
          <a:p>
            <a:r>
              <a:rPr lang="en-US" dirty="0" smtClean="0"/>
              <a:t>FH2</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00355385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Log</a:t>
            </a:r>
            <a:endParaRPr lang="en-US" dirty="0"/>
          </a:p>
        </p:txBody>
      </p:sp>
      <p:sp>
        <p:nvSpPr>
          <p:cNvPr id="7" name="Content Placeholder 6"/>
          <p:cNvSpPr>
            <a:spLocks noGrp="1"/>
          </p:cNvSpPr>
          <p:nvPr>
            <p:ph idx="1"/>
          </p:nvPr>
        </p:nvSpPr>
        <p:spPr>
          <a:xfrm>
            <a:off x="1371600" y="1752600"/>
            <a:ext cx="7772400" cy="2895600"/>
          </a:xfrm>
        </p:spPr>
        <p:txBody>
          <a:bodyPr/>
          <a:lstStyle/>
          <a:p>
            <a:endParaRPr lang="en-US" dirty="0" smtClean="0"/>
          </a:p>
          <a:p>
            <a:endParaRPr lang="en-US" dirty="0" smtClean="0"/>
          </a:p>
          <a:p>
            <a:endParaRPr lang="en-US" dirty="0"/>
          </a:p>
          <a:p>
            <a:endParaRPr lang="en-US" dirty="0" smtClean="0"/>
          </a:p>
          <a:p>
            <a:pPr>
              <a:buNone/>
            </a:pP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3083240426"/>
              </p:ext>
            </p:extLst>
          </p:nvPr>
        </p:nvGraphicFramePr>
        <p:xfrm>
          <a:off x="533400" y="1676400"/>
          <a:ext cx="8001000" cy="3352802"/>
        </p:xfrm>
        <a:graphic>
          <a:graphicData uri="http://schemas.openxmlformats.org/drawingml/2006/table">
            <a:tbl>
              <a:tblPr firstRow="1" firstCol="1" bandRow="1">
                <a:tableStyleId>{5C22544A-7EE6-4342-B048-85BDC9FD1C3A}</a:tableStyleId>
              </a:tblPr>
              <a:tblGrid>
                <a:gridCol w="1333500"/>
                <a:gridCol w="1333500"/>
                <a:gridCol w="1333500"/>
                <a:gridCol w="1333500"/>
                <a:gridCol w="1333500"/>
                <a:gridCol w="1333500"/>
              </a:tblGrid>
              <a:tr h="803275">
                <a:tc>
                  <a:txBody>
                    <a:bodyPr/>
                    <a:lstStyle/>
                    <a:p>
                      <a:pPr marL="0" marR="0">
                        <a:lnSpc>
                          <a:spcPct val="115000"/>
                        </a:lnSpc>
                        <a:spcBef>
                          <a:spcPts val="0"/>
                        </a:spcBef>
                        <a:spcAft>
                          <a:spcPts val="0"/>
                        </a:spcAft>
                      </a:pPr>
                      <a:r>
                        <a:rPr lang="en-US" sz="1200" dirty="0">
                          <a:effectLst/>
                        </a:rPr>
                        <a:t>Waypoint</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Course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Distance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Speed</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 Actual </a:t>
                      </a:r>
                      <a:endParaRPr lang="en-US" sz="1200" dirty="0">
                        <a:effectLst/>
                        <a:latin typeface="Arial"/>
                        <a:ea typeface="Calibri"/>
                        <a:cs typeface="Times New Roman"/>
                      </a:endParaRPr>
                    </a:p>
                  </a:txBody>
                  <a:tcPr marL="68580" marR="68580" marT="0" marB="0"/>
                </a:tc>
              </a:tr>
              <a:tr h="803275">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Degrees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Nautical Miles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Knots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Hr : Min</a:t>
                      </a:r>
                      <a:endParaRPr lang="en-US" sz="1200" dirty="0">
                        <a:effectLst/>
                        <a:latin typeface="Arial"/>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rPr>
                        <a:t> Hr : Min</a:t>
                      </a:r>
                      <a:endParaRPr lang="en-US" sz="1200" dirty="0" smtClean="0">
                        <a:effectLst/>
                        <a:latin typeface="+mn-lt"/>
                        <a:ea typeface="Calibri"/>
                        <a:cs typeface="Times New Roman"/>
                      </a:endParaRPr>
                    </a:p>
                    <a:p>
                      <a:pPr marL="0" marR="0">
                        <a:lnSpc>
                          <a:spcPct val="115000"/>
                        </a:lnSpc>
                        <a:spcBef>
                          <a:spcPts val="0"/>
                        </a:spcBef>
                        <a:spcAft>
                          <a:spcPts val="0"/>
                        </a:spcAft>
                      </a:pPr>
                      <a:endParaRPr lang="en-US" sz="1200" dirty="0">
                        <a:effectLst/>
                        <a:latin typeface="Arial"/>
                        <a:ea typeface="Calibri"/>
                        <a:cs typeface="Times New Roman"/>
                      </a:endParaRPr>
                    </a:p>
                  </a:txBody>
                  <a:tcPr marL="68580" marR="68580" marT="0" marB="0"/>
                </a:tc>
              </a:tr>
              <a:tr h="582084">
                <a:tc>
                  <a:txBody>
                    <a:bodyPr/>
                    <a:lstStyle/>
                    <a:p>
                      <a:pPr marL="0" marR="0">
                        <a:lnSpc>
                          <a:spcPct val="115000"/>
                        </a:lnSpc>
                        <a:spcBef>
                          <a:spcPts val="0"/>
                        </a:spcBef>
                        <a:spcAft>
                          <a:spcPts val="0"/>
                        </a:spcAft>
                      </a:pPr>
                      <a:r>
                        <a:rPr lang="en-US" sz="1200" dirty="0">
                          <a:effectLst/>
                        </a:rPr>
                        <a:t>Fish hole 1</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204  M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5.4</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582084">
                <a:tc>
                  <a:txBody>
                    <a:bodyPr/>
                    <a:lstStyle/>
                    <a:p>
                      <a:pPr marL="0" marR="0">
                        <a:lnSpc>
                          <a:spcPct val="115000"/>
                        </a:lnSpc>
                        <a:spcBef>
                          <a:spcPts val="0"/>
                        </a:spcBef>
                        <a:spcAft>
                          <a:spcPts val="0"/>
                        </a:spcAft>
                      </a:pPr>
                      <a:r>
                        <a:rPr lang="en-US" sz="1200" dirty="0">
                          <a:effectLst/>
                        </a:rPr>
                        <a:t>Fish hole 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043  M</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7.5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582084">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262  M</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2.82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bl>
          </a:graphicData>
        </a:graphic>
      </p:graphicFrame>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67925432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r>
              <a:rPr lang="en-US" sz="4000" dirty="0"/>
              <a:t>How Long Will Each Leg Take?</a:t>
            </a:r>
          </a:p>
        </p:txBody>
      </p:sp>
      <p:sp>
        <p:nvSpPr>
          <p:cNvPr id="4" name="Rectangle 3"/>
          <p:cNvSpPr>
            <a:spLocks noChangeArrowheads="1"/>
          </p:cNvSpPr>
          <p:nvPr/>
        </p:nvSpPr>
        <p:spPr bwMode="auto">
          <a:xfrm>
            <a:off x="152400" y="14478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0" hangingPunct="0"/>
            <a:r>
              <a:rPr lang="en-US" sz="2400" b="1" dirty="0">
                <a:solidFill>
                  <a:srgbClr val="003366"/>
                </a:solidFill>
                <a:latin typeface="Arial" charset="0"/>
                <a:cs typeface="Arial" charset="0"/>
              </a:rPr>
              <a:t>60(minutes) x Distance(nm) = Speed(kn) x Time(minutes</a:t>
            </a:r>
            <a:r>
              <a:rPr lang="en-US" sz="2400" b="1" dirty="0" smtClean="0">
                <a:solidFill>
                  <a:srgbClr val="003366"/>
                </a:solidFill>
                <a:latin typeface="Arial" charset="0"/>
                <a:cs typeface="Arial" charset="0"/>
              </a:rPr>
              <a:t>)</a:t>
            </a:r>
          </a:p>
          <a:p>
            <a:pPr algn="ctr" eaLnBrk="0" hangingPunct="0"/>
            <a:endParaRPr lang="en-US" sz="1400" b="1" dirty="0" smtClean="0">
              <a:solidFill>
                <a:srgbClr val="003366"/>
              </a:solidFill>
              <a:latin typeface="Arial" charset="0"/>
              <a:cs typeface="Arial" charset="0"/>
            </a:endParaRPr>
          </a:p>
          <a:p>
            <a:pPr algn="ctr" eaLnBrk="0" hangingPunct="0"/>
            <a:r>
              <a:rPr lang="en-US" sz="1400" b="1" dirty="0" smtClean="0">
                <a:solidFill>
                  <a:srgbClr val="003366"/>
                </a:solidFill>
                <a:latin typeface="Arial" charset="0"/>
                <a:cs typeface="Arial" charset="0"/>
              </a:rPr>
              <a:t> </a:t>
            </a:r>
            <a:endParaRPr lang="en-US" sz="3200" b="1" dirty="0">
              <a:solidFill>
                <a:srgbClr val="003366"/>
              </a:solidFill>
              <a:latin typeface="Arial" charset="0"/>
              <a:cs typeface="Arial" charset="0"/>
            </a:endParaRPr>
          </a:p>
        </p:txBody>
      </p:sp>
      <p:sp>
        <p:nvSpPr>
          <p:cNvPr id="5" name="TextBox 4"/>
          <p:cNvSpPr txBox="1"/>
          <p:nvPr/>
        </p:nvSpPr>
        <p:spPr>
          <a:xfrm>
            <a:off x="152400" y="4267199"/>
            <a:ext cx="6629400" cy="954107"/>
          </a:xfrm>
          <a:prstGeom prst="rect">
            <a:avLst/>
          </a:prstGeom>
          <a:noFill/>
        </p:spPr>
        <p:txBody>
          <a:bodyPr wrap="square" rtlCol="0">
            <a:spAutoFit/>
          </a:bodyPr>
          <a:lstStyle/>
          <a:p>
            <a:r>
              <a:rPr lang="en-US" sz="2800" dirty="0" smtClean="0">
                <a:solidFill>
                  <a:schemeClr val="accent2">
                    <a:lumMod val="75000"/>
                  </a:schemeClr>
                </a:solidFill>
                <a:latin typeface="+mj-lt"/>
              </a:rPr>
              <a:t>Time =  </a:t>
            </a:r>
            <a:r>
              <a:rPr lang="en-US" sz="2800" u="sng" dirty="0" smtClean="0">
                <a:solidFill>
                  <a:schemeClr val="accent2">
                    <a:lumMod val="75000"/>
                  </a:schemeClr>
                </a:solidFill>
                <a:latin typeface="+mj-lt"/>
              </a:rPr>
              <a:t>60 x Distance</a:t>
            </a:r>
          </a:p>
          <a:p>
            <a:r>
              <a:rPr lang="en-US" sz="2800" dirty="0" smtClean="0">
                <a:solidFill>
                  <a:schemeClr val="accent2">
                    <a:lumMod val="75000"/>
                  </a:schemeClr>
                </a:solidFill>
                <a:latin typeface="+mj-lt"/>
              </a:rPr>
              <a:t>	Speed</a:t>
            </a:r>
            <a:endParaRPr lang="en-US" sz="2800" dirty="0">
              <a:solidFill>
                <a:schemeClr val="accent2">
                  <a:lumMod val="75000"/>
                </a:schemeClr>
              </a:solidFill>
              <a:latin typeface="+mj-lt"/>
            </a:endParaRPr>
          </a:p>
        </p:txBody>
      </p:sp>
      <p:sp>
        <p:nvSpPr>
          <p:cNvPr id="6" name="TextBox 5"/>
          <p:cNvSpPr txBox="1"/>
          <p:nvPr/>
        </p:nvSpPr>
        <p:spPr>
          <a:xfrm>
            <a:off x="152400" y="2590799"/>
            <a:ext cx="7010399" cy="954107"/>
          </a:xfrm>
          <a:prstGeom prst="rect">
            <a:avLst/>
          </a:prstGeom>
          <a:noFill/>
        </p:spPr>
        <p:txBody>
          <a:bodyPr wrap="square" rtlCol="0">
            <a:spAutoFit/>
          </a:bodyPr>
          <a:lstStyle/>
          <a:p>
            <a:r>
              <a:rPr lang="en-US" sz="2800" dirty="0" smtClean="0">
                <a:solidFill>
                  <a:schemeClr val="accent2">
                    <a:lumMod val="75000"/>
                  </a:schemeClr>
                </a:solidFill>
                <a:latin typeface="+mj-lt"/>
              </a:rPr>
              <a:t>Distance = </a:t>
            </a:r>
            <a:r>
              <a:rPr lang="en-US" sz="2800" u="sng" dirty="0" smtClean="0">
                <a:solidFill>
                  <a:schemeClr val="accent2">
                    <a:lumMod val="75000"/>
                  </a:schemeClr>
                </a:solidFill>
                <a:latin typeface="+mj-lt"/>
              </a:rPr>
              <a:t>Speed x Time</a:t>
            </a:r>
          </a:p>
          <a:p>
            <a:r>
              <a:rPr lang="en-US" sz="2800" dirty="0" smtClean="0">
                <a:solidFill>
                  <a:schemeClr val="accent2">
                    <a:lumMod val="75000"/>
                  </a:schemeClr>
                </a:solidFill>
                <a:latin typeface="+mj-lt"/>
              </a:rPr>
              <a:t>                   60</a:t>
            </a:r>
            <a:endParaRPr lang="en-US" sz="2800" dirty="0">
              <a:solidFill>
                <a:schemeClr val="accent2">
                  <a:lumMod val="75000"/>
                </a:schemeClr>
              </a:solidFill>
              <a:latin typeface="+mj-lt"/>
            </a:endParaRPr>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58293064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609" y="0"/>
            <a:ext cx="7772400" cy="914400"/>
          </a:xfrm>
        </p:spPr>
        <p:txBody>
          <a:bodyPr/>
          <a:lstStyle/>
          <a:p>
            <a:r>
              <a:rPr lang="en-US" dirty="0" smtClean="0"/>
              <a:t>Navigation Log</a:t>
            </a:r>
            <a:endParaRPr lang="en-US" dirty="0"/>
          </a:p>
        </p:txBody>
      </p:sp>
      <p:sp>
        <p:nvSpPr>
          <p:cNvPr id="7" name="Content Placeholder 6"/>
          <p:cNvSpPr>
            <a:spLocks noGrp="1"/>
          </p:cNvSpPr>
          <p:nvPr>
            <p:ph idx="1"/>
          </p:nvPr>
        </p:nvSpPr>
        <p:spPr>
          <a:xfrm>
            <a:off x="228600" y="4343400"/>
            <a:ext cx="8229600" cy="838200"/>
          </a:xfrm>
        </p:spPr>
        <p:txBody>
          <a:bodyPr/>
          <a:lstStyle/>
          <a:p>
            <a:pPr lvl="1">
              <a:buNone/>
            </a:pPr>
            <a:r>
              <a:rPr lang="en-US" sz="2400" dirty="0" smtClean="0"/>
              <a:t>Time determined for an assumed  boat speed of 10 knots</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3264913498"/>
              </p:ext>
            </p:extLst>
          </p:nvPr>
        </p:nvGraphicFramePr>
        <p:xfrm>
          <a:off x="457200" y="1524001"/>
          <a:ext cx="8001000" cy="2590799"/>
        </p:xfrm>
        <a:graphic>
          <a:graphicData uri="http://schemas.openxmlformats.org/drawingml/2006/table">
            <a:tbl>
              <a:tblPr firstRow="1" firstCol="1" bandRow="1">
                <a:tableStyleId>{5C22544A-7EE6-4342-B048-85BDC9FD1C3A}</a:tableStyleId>
              </a:tblPr>
              <a:tblGrid>
                <a:gridCol w="1333500"/>
                <a:gridCol w="1333500"/>
                <a:gridCol w="1333500"/>
                <a:gridCol w="1333500"/>
                <a:gridCol w="1333500"/>
                <a:gridCol w="1333500"/>
              </a:tblGrid>
              <a:tr h="620713">
                <a:tc>
                  <a:txBody>
                    <a:bodyPr/>
                    <a:lstStyle/>
                    <a:p>
                      <a:pPr marL="0" marR="0">
                        <a:lnSpc>
                          <a:spcPct val="115000"/>
                        </a:lnSpc>
                        <a:spcBef>
                          <a:spcPts val="0"/>
                        </a:spcBef>
                        <a:spcAft>
                          <a:spcPts val="0"/>
                        </a:spcAft>
                      </a:pPr>
                      <a:r>
                        <a:rPr lang="en-US" sz="1200" dirty="0">
                          <a:effectLst/>
                        </a:rPr>
                        <a:t>Waypoint</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Course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Distance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Speed</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 Actual </a:t>
                      </a:r>
                      <a:endParaRPr lang="en-US" sz="1200" dirty="0">
                        <a:effectLst/>
                        <a:latin typeface="Arial"/>
                        <a:ea typeface="Calibri"/>
                        <a:cs typeface="Times New Roman"/>
                      </a:endParaRPr>
                    </a:p>
                  </a:txBody>
                  <a:tcPr marL="68580" marR="68580" marT="0" marB="0"/>
                </a:tc>
              </a:tr>
              <a:tr h="620713">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Degrees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Nautical Miles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Knots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Hr : Min</a:t>
                      </a:r>
                      <a:endParaRPr lang="en-US" sz="1200" dirty="0">
                        <a:effectLst/>
                        <a:latin typeface="Arial"/>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 </a:t>
                      </a:r>
                      <a:r>
                        <a:rPr lang="en-US" sz="1200" dirty="0" smtClean="0">
                          <a:effectLst/>
                        </a:rPr>
                        <a:t>Hr : Min</a:t>
                      </a:r>
                      <a:endParaRPr lang="en-US" sz="1200" dirty="0" smtClean="0">
                        <a:effectLst/>
                        <a:latin typeface="+mn-lt"/>
                        <a:ea typeface="Calibri"/>
                        <a:cs typeface="Times New Roman"/>
                      </a:endParaRPr>
                    </a:p>
                    <a:p>
                      <a:pPr marL="0" marR="0">
                        <a:lnSpc>
                          <a:spcPct val="115000"/>
                        </a:lnSpc>
                        <a:spcBef>
                          <a:spcPts val="0"/>
                        </a:spcBef>
                        <a:spcAft>
                          <a:spcPts val="0"/>
                        </a:spcAft>
                      </a:pPr>
                      <a:endParaRPr lang="en-US" sz="1200" dirty="0">
                        <a:effectLst/>
                        <a:latin typeface="Arial"/>
                        <a:ea typeface="Calibri"/>
                        <a:cs typeface="Times New Roman"/>
                      </a:endParaRPr>
                    </a:p>
                  </a:txBody>
                  <a:tcPr marL="68580" marR="68580" marT="0" marB="0"/>
                </a:tc>
              </a:tr>
              <a:tr h="449791">
                <a:tc>
                  <a:txBody>
                    <a:bodyPr/>
                    <a:lstStyle/>
                    <a:p>
                      <a:pPr marL="0" marR="0">
                        <a:lnSpc>
                          <a:spcPct val="115000"/>
                        </a:lnSpc>
                        <a:spcBef>
                          <a:spcPts val="0"/>
                        </a:spcBef>
                        <a:spcAft>
                          <a:spcPts val="0"/>
                        </a:spcAft>
                      </a:pPr>
                      <a:r>
                        <a:rPr lang="en-US" sz="1200" dirty="0">
                          <a:effectLst/>
                        </a:rPr>
                        <a:t>Fish hole 1</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204  M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5.4</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0:32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449791">
                <a:tc>
                  <a:txBody>
                    <a:bodyPr/>
                    <a:lstStyle/>
                    <a:p>
                      <a:pPr marL="0" marR="0">
                        <a:lnSpc>
                          <a:spcPct val="115000"/>
                        </a:lnSpc>
                        <a:spcBef>
                          <a:spcPts val="0"/>
                        </a:spcBef>
                        <a:spcAft>
                          <a:spcPts val="0"/>
                        </a:spcAft>
                      </a:pPr>
                      <a:r>
                        <a:rPr lang="en-US" sz="1200" dirty="0">
                          <a:effectLst/>
                        </a:rPr>
                        <a:t>Fish hole 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043  M</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7.5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0:45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449791">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262  M</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2.82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0:17</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bl>
          </a:graphicData>
        </a:graphic>
      </p:graphicFrame>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44496629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r>
              <a:rPr lang="en-US" dirty="0">
                <a:latin typeface="Arial" charset="0"/>
                <a:cs typeface="Times New Roman" pitchFamily="18" charset="0"/>
              </a:rPr>
              <a:t>Magnetic Compass</a:t>
            </a:r>
          </a:p>
        </p:txBody>
      </p:sp>
      <p:pic>
        <p:nvPicPr>
          <p:cNvPr id="4" name="Picture 4" descr="Fig 4-25_0.t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112837"/>
            <a:ext cx="28956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ig 4-25_0.t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524000"/>
            <a:ext cx="2286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ig 4-27_0.t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2600" y="4038601"/>
            <a:ext cx="29670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Fig 4-27_0.tmp"/>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5400" y="4435476"/>
            <a:ext cx="2438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14181428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latin typeface="Arial" charset="0"/>
                <a:cs typeface="Times New Roman" pitchFamily="18" charset="0"/>
              </a:rPr>
              <a:t>Compass Deviation</a:t>
            </a:r>
          </a:p>
        </p:txBody>
      </p:sp>
      <p:sp>
        <p:nvSpPr>
          <p:cNvPr id="28677" name="Rectangle 3"/>
          <p:cNvSpPr>
            <a:spLocks noGrp="1" noChangeArrowheads="1"/>
          </p:cNvSpPr>
          <p:nvPr>
            <p:ph idx="1"/>
          </p:nvPr>
        </p:nvSpPr>
        <p:spPr>
          <a:xfrm>
            <a:off x="381000" y="1371600"/>
            <a:ext cx="7772400" cy="4114800"/>
          </a:xfrm>
        </p:spPr>
        <p:txBody>
          <a:bodyPr/>
          <a:lstStyle/>
          <a:p>
            <a:pPr algn="l">
              <a:defRPr/>
            </a:pPr>
            <a:r>
              <a:rPr lang="en-US" sz="2400" dirty="0" smtClean="0"/>
              <a:t>Deviation caused by magnetic stuff on the boat</a:t>
            </a:r>
          </a:p>
          <a:p>
            <a:pPr algn="l">
              <a:defRPr/>
            </a:pPr>
            <a:r>
              <a:rPr lang="en-US" sz="2400" dirty="0" smtClean="0"/>
              <a:t>Often caused by: speakers, fans, radios, anchors</a:t>
            </a:r>
          </a:p>
          <a:p>
            <a:pPr algn="l">
              <a:defRPr/>
            </a:pPr>
            <a:r>
              <a:rPr lang="en-US" sz="2400" dirty="0" smtClean="0"/>
              <a:t>Can be measured and compensated for fixed items</a:t>
            </a:r>
          </a:p>
          <a:p>
            <a:pPr lvl="1">
              <a:defRPr/>
            </a:pPr>
            <a:r>
              <a:rPr lang="en-US" sz="2000" dirty="0" smtClean="0"/>
              <a:t>deviation values vary depending upon boats heading</a:t>
            </a:r>
          </a:p>
          <a:p>
            <a:pPr lvl="1">
              <a:defRPr/>
            </a:pPr>
            <a:r>
              <a:rPr lang="en-US" sz="2000" dirty="0" smtClean="0"/>
              <a:t>Needed - a “Compass Deviation Table”</a:t>
            </a:r>
          </a:p>
          <a:p>
            <a:pPr algn="l">
              <a:defRPr/>
            </a:pPr>
            <a:r>
              <a:rPr lang="en-US" sz="2400" dirty="0" smtClean="0"/>
              <a:t>Don’t lay a handheld radio or cell phone near the compass</a:t>
            </a:r>
          </a:p>
          <a:p>
            <a:pPr algn="l">
              <a:defRPr/>
            </a:pPr>
            <a:r>
              <a:rPr lang="en-US" sz="2400" dirty="0" smtClean="0">
                <a:solidFill>
                  <a:schemeClr val="accent6">
                    <a:lumMod val="50000"/>
                  </a:schemeClr>
                </a:solidFill>
                <a:latin typeface="Arial" charset="0"/>
                <a:cs typeface="Times New Roman" pitchFamily="18" charset="0"/>
              </a:rPr>
              <a:t>A GPS is not effected by Deviation</a:t>
            </a:r>
            <a:endParaRPr lang="en-US" dirty="0" smtClean="0">
              <a:solidFill>
                <a:schemeClr val="accent6">
                  <a:lumMod val="50000"/>
                </a:schemeClr>
              </a:solidFill>
              <a:latin typeface="Arial" charset="0"/>
              <a:cs typeface="Times New Roman" pitchFamily="18" charset="0"/>
            </a:endParaRPr>
          </a:p>
          <a:p>
            <a:pPr>
              <a:defRPr/>
            </a:pPr>
            <a:endParaRPr lang="en-US" dirty="0" smtClean="0">
              <a:solidFill>
                <a:schemeClr val="accent6">
                  <a:lumMod val="50000"/>
                </a:schemeClr>
              </a:solidFill>
              <a:latin typeface="Arial" charset="0"/>
              <a:cs typeface="Times New Roman" pitchFamily="18" charset="0"/>
            </a:endParaRPr>
          </a:p>
          <a:p>
            <a:pPr>
              <a:buFontTx/>
              <a:buNone/>
              <a:defRPr/>
            </a:pPr>
            <a:endParaRPr lang="en-US" dirty="0" smtClean="0">
              <a:solidFill>
                <a:schemeClr val="accent6">
                  <a:lumMod val="50000"/>
                </a:schemeClr>
              </a:solidFill>
              <a:latin typeface="Arial" charset="0"/>
              <a:cs typeface="Times New Roman" pitchFamily="18" charset="0"/>
            </a:endParaRP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49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7741300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Instructors</a:t>
            </a:r>
            <a:endParaRPr lang="en-US" dirty="0"/>
          </a:p>
        </p:txBody>
      </p:sp>
      <p:sp>
        <p:nvSpPr>
          <p:cNvPr id="3" name="Content Placeholder 2"/>
          <p:cNvSpPr>
            <a:spLocks noGrp="1"/>
          </p:cNvSpPr>
          <p:nvPr>
            <p:ph idx="1"/>
          </p:nvPr>
        </p:nvSpPr>
        <p:spPr>
          <a:xfrm>
            <a:off x="1371600" y="2057400"/>
            <a:ext cx="7772400" cy="4114800"/>
          </a:xfrm>
        </p:spPr>
        <p:txBody>
          <a:bodyPr/>
          <a:lstStyle/>
          <a:p>
            <a:r>
              <a:rPr lang="en-US" dirty="0" smtClean="0"/>
              <a:t>Lead instructor</a:t>
            </a:r>
          </a:p>
          <a:p>
            <a:r>
              <a:rPr lang="en-US" dirty="0" smtClean="0"/>
              <a:t>Assistant instructor</a:t>
            </a:r>
          </a:p>
          <a:p>
            <a:r>
              <a:rPr lang="en-US" dirty="0" smtClean="0"/>
              <a:t>Assistant instructor</a:t>
            </a:r>
          </a:p>
          <a:p>
            <a:r>
              <a:rPr lang="en-US" dirty="0" smtClean="0"/>
              <a:t>Assistant instructor</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638800" y="2286000"/>
            <a:ext cx="2238375" cy="2114550"/>
          </a:xfrm>
          <a:prstGeom prst="rect">
            <a:avLst/>
          </a:prstGeom>
          <a:noFill/>
          <a:ln w="9525">
            <a:noFill/>
            <a:miter lim="800000"/>
            <a:headEnd/>
            <a:tailEnd/>
          </a:ln>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4027780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9" name="Rectangle 25"/>
          <p:cNvSpPr>
            <a:spLocks noGrp="1" noChangeArrowheads="1"/>
          </p:cNvSpPr>
          <p:nvPr>
            <p:ph type="title"/>
          </p:nvPr>
        </p:nvSpPr>
        <p:spPr>
          <a:xfrm>
            <a:off x="100773" y="37531"/>
            <a:ext cx="7772400" cy="800669"/>
          </a:xfrm>
        </p:spPr>
        <p:txBody>
          <a:bodyPr/>
          <a:lstStyle/>
          <a:p>
            <a:pPr eaLnBrk="1" hangingPunct="1"/>
            <a:r>
              <a:rPr lang="en-US" sz="3200" dirty="0" smtClean="0"/>
              <a:t>Correcting for Variation &amp; Deviation</a:t>
            </a:r>
            <a:endParaRPr lang="en-US" sz="1400" dirty="0" smtClean="0"/>
          </a:p>
        </p:txBody>
      </p:sp>
      <p:grpSp>
        <p:nvGrpSpPr>
          <p:cNvPr id="7" name="Group 6"/>
          <p:cNvGrpSpPr/>
          <p:nvPr/>
        </p:nvGrpSpPr>
        <p:grpSpPr>
          <a:xfrm>
            <a:off x="533400" y="1432684"/>
            <a:ext cx="7569202" cy="4438709"/>
            <a:chOff x="1447800" y="1600201"/>
            <a:chExt cx="7569202" cy="4438709"/>
          </a:xfrm>
        </p:grpSpPr>
        <p:grpSp>
          <p:nvGrpSpPr>
            <p:cNvPr id="2" name="Group 35"/>
            <p:cNvGrpSpPr>
              <a:grpSpLocks/>
            </p:cNvGrpSpPr>
            <p:nvPr/>
          </p:nvGrpSpPr>
          <p:grpSpPr bwMode="auto">
            <a:xfrm>
              <a:off x="3352800" y="2173287"/>
              <a:ext cx="4241800" cy="412749"/>
              <a:chOff x="2112" y="1369"/>
              <a:chExt cx="2672" cy="260"/>
            </a:xfrm>
          </p:grpSpPr>
          <p:sp>
            <p:nvSpPr>
              <p:cNvPr id="8220" name="Rectangle 4"/>
              <p:cNvSpPr>
                <a:spLocks noChangeArrowheads="1"/>
              </p:cNvSpPr>
              <p:nvPr/>
            </p:nvSpPr>
            <p:spPr bwMode="auto">
              <a:xfrm>
                <a:off x="2112" y="1369"/>
                <a:ext cx="204"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T</a:t>
                </a:r>
              </a:p>
            </p:txBody>
          </p:sp>
          <p:sp>
            <p:nvSpPr>
              <p:cNvPr id="8221" name="Rectangle 14"/>
              <p:cNvSpPr>
                <a:spLocks noChangeArrowheads="1"/>
              </p:cNvSpPr>
              <p:nvPr/>
            </p:nvSpPr>
            <p:spPr bwMode="auto">
              <a:xfrm>
                <a:off x="2592" y="1379"/>
                <a:ext cx="2192"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Arial" charset="0"/>
                    <a:cs typeface="Arial" charset="0"/>
                  </a:rPr>
                  <a:t>True Bearing                 005°</a:t>
                </a:r>
              </a:p>
            </p:txBody>
          </p:sp>
        </p:grpSp>
        <p:grpSp>
          <p:nvGrpSpPr>
            <p:cNvPr id="3" name="Group 36"/>
            <p:cNvGrpSpPr>
              <a:grpSpLocks/>
            </p:cNvGrpSpPr>
            <p:nvPr/>
          </p:nvGrpSpPr>
          <p:grpSpPr bwMode="auto">
            <a:xfrm>
              <a:off x="3352801" y="2782886"/>
              <a:ext cx="4562475" cy="412749"/>
              <a:chOff x="2112" y="1753"/>
              <a:chExt cx="2874" cy="260"/>
            </a:xfrm>
          </p:grpSpPr>
          <p:sp>
            <p:nvSpPr>
              <p:cNvPr id="8218" name="Rectangle 5"/>
              <p:cNvSpPr>
                <a:spLocks noChangeArrowheads="1"/>
              </p:cNvSpPr>
              <p:nvPr/>
            </p:nvSpPr>
            <p:spPr bwMode="auto">
              <a:xfrm>
                <a:off x="2112" y="1753"/>
                <a:ext cx="212"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V</a:t>
                </a:r>
              </a:p>
            </p:txBody>
          </p:sp>
          <p:sp>
            <p:nvSpPr>
              <p:cNvPr id="8219" name="Rectangle 15"/>
              <p:cNvSpPr>
                <a:spLocks noChangeArrowheads="1"/>
              </p:cNvSpPr>
              <p:nvPr/>
            </p:nvSpPr>
            <p:spPr bwMode="auto">
              <a:xfrm>
                <a:off x="2592" y="1763"/>
                <a:ext cx="2394"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Arial" charset="0"/>
                    <a:cs typeface="Arial" charset="0"/>
                  </a:rPr>
                  <a:t>Variation                        016° W</a:t>
                </a:r>
              </a:p>
            </p:txBody>
          </p:sp>
        </p:grpSp>
        <p:grpSp>
          <p:nvGrpSpPr>
            <p:cNvPr id="4" name="Group 37"/>
            <p:cNvGrpSpPr>
              <a:grpSpLocks/>
            </p:cNvGrpSpPr>
            <p:nvPr/>
          </p:nvGrpSpPr>
          <p:grpSpPr bwMode="auto">
            <a:xfrm>
              <a:off x="3352800" y="3468684"/>
              <a:ext cx="4318000" cy="496886"/>
              <a:chOff x="2112" y="2185"/>
              <a:chExt cx="2720" cy="313"/>
            </a:xfrm>
          </p:grpSpPr>
          <p:sp>
            <p:nvSpPr>
              <p:cNvPr id="8216" name="Rectangle 6"/>
              <p:cNvSpPr>
                <a:spLocks noChangeArrowheads="1"/>
              </p:cNvSpPr>
              <p:nvPr/>
            </p:nvSpPr>
            <p:spPr bwMode="auto">
              <a:xfrm>
                <a:off x="2112" y="2185"/>
                <a:ext cx="236"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M</a:t>
                </a:r>
              </a:p>
            </p:txBody>
          </p:sp>
          <p:sp>
            <p:nvSpPr>
              <p:cNvPr id="8217" name="Rectangle 16"/>
              <p:cNvSpPr>
                <a:spLocks noChangeArrowheads="1"/>
              </p:cNvSpPr>
              <p:nvPr/>
            </p:nvSpPr>
            <p:spPr bwMode="auto">
              <a:xfrm>
                <a:off x="2592" y="2248"/>
                <a:ext cx="2240"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Arial" charset="0"/>
                    <a:cs typeface="Arial" charset="0"/>
                  </a:rPr>
                  <a:t>Magnetic Bearing         021° </a:t>
                </a:r>
              </a:p>
            </p:txBody>
          </p:sp>
        </p:grpSp>
        <p:grpSp>
          <p:nvGrpSpPr>
            <p:cNvPr id="5" name="Group 38"/>
            <p:cNvGrpSpPr>
              <a:grpSpLocks/>
            </p:cNvGrpSpPr>
            <p:nvPr/>
          </p:nvGrpSpPr>
          <p:grpSpPr bwMode="auto">
            <a:xfrm>
              <a:off x="3352802" y="4230684"/>
              <a:ext cx="4494213" cy="496886"/>
              <a:chOff x="2112" y="2665"/>
              <a:chExt cx="2831" cy="313"/>
            </a:xfrm>
          </p:grpSpPr>
          <p:sp>
            <p:nvSpPr>
              <p:cNvPr id="8214" name="Rectangle 7"/>
              <p:cNvSpPr>
                <a:spLocks noChangeArrowheads="1"/>
              </p:cNvSpPr>
              <p:nvPr/>
            </p:nvSpPr>
            <p:spPr bwMode="auto">
              <a:xfrm>
                <a:off x="2112" y="2665"/>
                <a:ext cx="220"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D</a:t>
                </a:r>
              </a:p>
            </p:txBody>
          </p:sp>
          <p:sp>
            <p:nvSpPr>
              <p:cNvPr id="8215" name="Rectangle 17"/>
              <p:cNvSpPr>
                <a:spLocks noChangeArrowheads="1"/>
              </p:cNvSpPr>
              <p:nvPr/>
            </p:nvSpPr>
            <p:spPr bwMode="auto">
              <a:xfrm>
                <a:off x="2592" y="2728"/>
                <a:ext cx="2351"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Arial" charset="0"/>
                    <a:cs typeface="Arial" charset="0"/>
                  </a:rPr>
                  <a:t>Deviation                       003° E</a:t>
                </a:r>
              </a:p>
            </p:txBody>
          </p:sp>
        </p:grpSp>
        <p:grpSp>
          <p:nvGrpSpPr>
            <p:cNvPr id="6" name="Group 39"/>
            <p:cNvGrpSpPr>
              <a:grpSpLocks/>
            </p:cNvGrpSpPr>
            <p:nvPr/>
          </p:nvGrpSpPr>
          <p:grpSpPr bwMode="auto">
            <a:xfrm>
              <a:off x="3352802" y="4992683"/>
              <a:ext cx="4221163" cy="496886"/>
              <a:chOff x="2112" y="3145"/>
              <a:chExt cx="2659" cy="313"/>
            </a:xfrm>
          </p:grpSpPr>
          <p:sp>
            <p:nvSpPr>
              <p:cNvPr id="8212" name="Rectangle 8"/>
              <p:cNvSpPr>
                <a:spLocks noChangeArrowheads="1"/>
              </p:cNvSpPr>
              <p:nvPr/>
            </p:nvSpPr>
            <p:spPr bwMode="auto">
              <a:xfrm>
                <a:off x="2112" y="3145"/>
                <a:ext cx="220" cy="231"/>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C</a:t>
                </a:r>
              </a:p>
            </p:txBody>
          </p:sp>
          <p:sp>
            <p:nvSpPr>
              <p:cNvPr id="8213" name="Rectangle 18"/>
              <p:cNvSpPr>
                <a:spLocks noChangeArrowheads="1"/>
              </p:cNvSpPr>
              <p:nvPr/>
            </p:nvSpPr>
            <p:spPr bwMode="auto">
              <a:xfrm>
                <a:off x="2592" y="3208"/>
                <a:ext cx="2179" cy="250"/>
              </a:xfrm>
              <a:prstGeom prst="rect">
                <a:avLst/>
              </a:prstGeom>
              <a:noFill/>
              <a:ln w="12700">
                <a:noFill/>
                <a:miter lim="800000"/>
                <a:headEnd/>
                <a:tailEnd/>
              </a:ln>
            </p:spPr>
            <p:txBody>
              <a:bodyPr wrap="none" lIns="90488" tIns="44450" rIns="90488" bIns="44450">
                <a:spAutoFit/>
              </a:bodyPr>
              <a:lstStyle/>
              <a:p>
                <a:pPr eaLnBrk="0" hangingPunct="0">
                  <a:defRPr/>
                </a:pPr>
                <a:r>
                  <a:rPr lang="en-US" sz="2000" b="1" dirty="0">
                    <a:solidFill>
                      <a:schemeClr val="accent6">
                        <a:lumMod val="50000"/>
                      </a:schemeClr>
                    </a:solidFill>
                    <a:latin typeface="Arial" charset="0"/>
                    <a:cs typeface="Arial" charset="0"/>
                  </a:rPr>
                  <a:t>Compass Bearing        018°</a:t>
                </a:r>
              </a:p>
            </p:txBody>
          </p:sp>
        </p:grpSp>
        <p:grpSp>
          <p:nvGrpSpPr>
            <p:cNvPr id="11272" name="Group 40"/>
            <p:cNvGrpSpPr>
              <a:grpSpLocks/>
            </p:cNvGrpSpPr>
            <p:nvPr/>
          </p:nvGrpSpPr>
          <p:grpSpPr bwMode="auto">
            <a:xfrm>
              <a:off x="8264527" y="1981200"/>
              <a:ext cx="752475" cy="3706813"/>
              <a:chOff x="286" y="1152"/>
              <a:chExt cx="474" cy="2335"/>
            </a:xfrm>
          </p:grpSpPr>
          <p:sp>
            <p:nvSpPr>
              <p:cNvPr id="8209" name="Line 19"/>
              <p:cNvSpPr>
                <a:spLocks noChangeShapeType="1"/>
              </p:cNvSpPr>
              <p:nvPr/>
            </p:nvSpPr>
            <p:spPr bwMode="auto">
              <a:xfrm>
                <a:off x="528" y="1152"/>
                <a:ext cx="0" cy="751"/>
              </a:xfrm>
              <a:prstGeom prst="line">
                <a:avLst/>
              </a:prstGeom>
              <a:noFill/>
              <a:ln w="127000">
                <a:solidFill>
                  <a:srgbClr val="FF0000"/>
                </a:solidFill>
                <a:round/>
                <a:headEnd/>
                <a:tailEnd type="triangle" w="med" len="med"/>
              </a:ln>
            </p:spPr>
            <p:txBody>
              <a:bodyPr wrap="none" anchor="ctr"/>
              <a:lstStyle/>
              <a:p>
                <a:pPr>
                  <a:defRPr/>
                </a:pPr>
                <a:endParaRPr lang="en-US" dirty="0">
                  <a:solidFill>
                    <a:schemeClr val="accent6">
                      <a:lumMod val="50000"/>
                    </a:schemeClr>
                  </a:solidFill>
                </a:endParaRPr>
              </a:p>
            </p:txBody>
          </p:sp>
          <p:sp>
            <p:nvSpPr>
              <p:cNvPr id="8210" name="Line 20"/>
              <p:cNvSpPr>
                <a:spLocks noChangeShapeType="1"/>
              </p:cNvSpPr>
              <p:nvPr/>
            </p:nvSpPr>
            <p:spPr bwMode="auto">
              <a:xfrm>
                <a:off x="528" y="2880"/>
                <a:ext cx="0" cy="607"/>
              </a:xfrm>
              <a:prstGeom prst="line">
                <a:avLst/>
              </a:prstGeom>
              <a:noFill/>
              <a:ln w="127000">
                <a:solidFill>
                  <a:srgbClr val="FF0000"/>
                </a:solidFill>
                <a:round/>
                <a:headEnd/>
                <a:tailEnd type="triangle" w="med" len="med"/>
              </a:ln>
            </p:spPr>
            <p:txBody>
              <a:bodyPr wrap="none" anchor="ctr"/>
              <a:lstStyle/>
              <a:p>
                <a:pPr>
                  <a:defRPr/>
                </a:pPr>
                <a:endParaRPr lang="en-US" dirty="0">
                  <a:solidFill>
                    <a:schemeClr val="accent6">
                      <a:lumMod val="50000"/>
                    </a:schemeClr>
                  </a:solidFill>
                </a:endParaRPr>
              </a:p>
            </p:txBody>
          </p:sp>
          <p:sp>
            <p:nvSpPr>
              <p:cNvPr id="8211" name="Rectangle 21"/>
              <p:cNvSpPr>
                <a:spLocks noChangeArrowheads="1"/>
              </p:cNvSpPr>
              <p:nvPr/>
            </p:nvSpPr>
            <p:spPr bwMode="auto">
              <a:xfrm>
                <a:off x="286" y="2160"/>
                <a:ext cx="474" cy="464"/>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400" b="1" dirty="0">
                    <a:solidFill>
                      <a:schemeClr val="accent6">
                        <a:lumMod val="50000"/>
                      </a:schemeClr>
                    </a:solidFill>
                    <a:latin typeface="Arial" charset="0"/>
                    <a:cs typeface="Arial" charset="0"/>
                  </a:rPr>
                  <a:t>DOWN</a:t>
                </a:r>
              </a:p>
              <a:p>
                <a:pPr algn="ctr" eaLnBrk="0" hangingPunct="0">
                  <a:defRPr/>
                </a:pPr>
                <a:r>
                  <a:rPr lang="en-US" sz="1400" b="1" dirty="0">
                    <a:solidFill>
                      <a:schemeClr val="accent6">
                        <a:lumMod val="50000"/>
                      </a:schemeClr>
                    </a:solidFill>
                    <a:latin typeface="Arial" charset="0"/>
                    <a:cs typeface="Arial" charset="0"/>
                  </a:rPr>
                  <a:t>ADD</a:t>
                </a:r>
              </a:p>
              <a:p>
                <a:pPr algn="ctr" eaLnBrk="0" hangingPunct="0">
                  <a:defRPr/>
                </a:pPr>
                <a:r>
                  <a:rPr lang="en-US" sz="1400" b="1" dirty="0">
                    <a:solidFill>
                      <a:schemeClr val="accent6">
                        <a:lumMod val="50000"/>
                      </a:schemeClr>
                    </a:solidFill>
                    <a:latin typeface="Arial" charset="0"/>
                    <a:cs typeface="Arial" charset="0"/>
                  </a:rPr>
                  <a:t>WEST</a:t>
                </a:r>
              </a:p>
            </p:txBody>
          </p:sp>
        </p:grpSp>
        <p:sp>
          <p:nvSpPr>
            <p:cNvPr id="8201" name="Rectangle 9"/>
            <p:cNvSpPr>
              <a:spLocks noChangeArrowheads="1"/>
            </p:cNvSpPr>
            <p:nvPr/>
          </p:nvSpPr>
          <p:spPr bwMode="auto">
            <a:xfrm>
              <a:off x="1447801" y="2209801"/>
              <a:ext cx="764634"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T</a:t>
              </a:r>
              <a:r>
                <a:rPr lang="en-US" sz="2000" b="1" dirty="0">
                  <a:solidFill>
                    <a:schemeClr val="accent6">
                      <a:lumMod val="50000"/>
                    </a:schemeClr>
                  </a:solidFill>
                  <a:latin typeface="Arial" charset="0"/>
                  <a:cs typeface="Arial" charset="0"/>
                </a:rPr>
                <a:t>ele-</a:t>
              </a:r>
            </a:p>
          </p:txBody>
        </p:sp>
        <p:sp>
          <p:nvSpPr>
            <p:cNvPr id="8202" name="Rectangle 10"/>
            <p:cNvSpPr>
              <a:spLocks noChangeArrowheads="1"/>
            </p:cNvSpPr>
            <p:nvPr/>
          </p:nvSpPr>
          <p:spPr bwMode="auto">
            <a:xfrm>
              <a:off x="1447800" y="2882901"/>
              <a:ext cx="934552"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V</a:t>
              </a:r>
              <a:r>
                <a:rPr lang="en-US" sz="2000" b="1" dirty="0">
                  <a:solidFill>
                    <a:schemeClr val="accent6">
                      <a:lumMod val="50000"/>
                    </a:schemeClr>
                  </a:solidFill>
                  <a:latin typeface="Arial" charset="0"/>
                  <a:cs typeface="Arial" charset="0"/>
                </a:rPr>
                <a:t>ision</a:t>
              </a:r>
            </a:p>
          </p:txBody>
        </p:sp>
        <p:sp>
          <p:nvSpPr>
            <p:cNvPr id="8203" name="Rectangle 11"/>
            <p:cNvSpPr>
              <a:spLocks noChangeArrowheads="1"/>
            </p:cNvSpPr>
            <p:nvPr/>
          </p:nvSpPr>
          <p:spPr bwMode="auto">
            <a:xfrm>
              <a:off x="1447801" y="3568701"/>
              <a:ext cx="945773"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M</a:t>
              </a:r>
              <a:r>
                <a:rPr lang="en-US" sz="2000" b="1" dirty="0">
                  <a:solidFill>
                    <a:schemeClr val="accent6">
                      <a:lumMod val="50000"/>
                    </a:schemeClr>
                  </a:solidFill>
                  <a:latin typeface="Arial" charset="0"/>
                  <a:cs typeface="Arial" charset="0"/>
                </a:rPr>
                <a:t>akes</a:t>
              </a:r>
            </a:p>
          </p:txBody>
        </p:sp>
        <p:sp>
          <p:nvSpPr>
            <p:cNvPr id="8204" name="Rectangle 12"/>
            <p:cNvSpPr>
              <a:spLocks noChangeArrowheads="1"/>
            </p:cNvSpPr>
            <p:nvPr/>
          </p:nvSpPr>
          <p:spPr bwMode="auto">
            <a:xfrm>
              <a:off x="1447801" y="4330701"/>
              <a:ext cx="647614"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D</a:t>
              </a:r>
              <a:r>
                <a:rPr lang="en-US" sz="2000" b="1" dirty="0">
                  <a:solidFill>
                    <a:schemeClr val="accent6">
                      <a:lumMod val="50000"/>
                    </a:schemeClr>
                  </a:solidFill>
                  <a:latin typeface="Arial" charset="0"/>
                  <a:cs typeface="Arial" charset="0"/>
                </a:rPr>
                <a:t>ull</a:t>
              </a:r>
            </a:p>
          </p:txBody>
        </p:sp>
        <p:sp>
          <p:nvSpPr>
            <p:cNvPr id="8205" name="Rectangle 13"/>
            <p:cNvSpPr>
              <a:spLocks noChangeArrowheads="1"/>
            </p:cNvSpPr>
            <p:nvPr/>
          </p:nvSpPr>
          <p:spPr bwMode="auto">
            <a:xfrm>
              <a:off x="1447802" y="5092701"/>
              <a:ext cx="1203857" cy="397545"/>
            </a:xfrm>
            <a:prstGeom prst="rect">
              <a:avLst/>
            </a:prstGeom>
            <a:noFill/>
            <a:ln w="12700">
              <a:noFill/>
              <a:miter lim="800000"/>
              <a:headEnd/>
              <a:tailEnd/>
            </a:ln>
          </p:spPr>
          <p:txBody>
            <a:bodyPr wrap="none" lIns="90488" tIns="44450" rIns="90488" bIns="44450">
              <a:spAutoFit/>
            </a:bodyPr>
            <a:lstStyle/>
            <a:p>
              <a:pPr eaLnBrk="0" hangingPunct="0">
                <a:defRPr/>
              </a:pPr>
              <a:r>
                <a:rPr lang="en-US" b="1" dirty="0">
                  <a:solidFill>
                    <a:schemeClr val="accent6">
                      <a:lumMod val="50000"/>
                    </a:schemeClr>
                  </a:solidFill>
                  <a:latin typeface="Arial" charset="0"/>
                  <a:cs typeface="Arial" charset="0"/>
                </a:rPr>
                <a:t>C</a:t>
              </a:r>
              <a:r>
                <a:rPr lang="en-US" sz="2000" b="1" dirty="0">
                  <a:solidFill>
                    <a:schemeClr val="accent6">
                      <a:lumMod val="50000"/>
                    </a:schemeClr>
                  </a:solidFill>
                  <a:latin typeface="Arial" charset="0"/>
                  <a:cs typeface="Arial" charset="0"/>
                </a:rPr>
                <a:t>hildren</a:t>
              </a:r>
            </a:p>
          </p:txBody>
        </p:sp>
        <p:sp>
          <p:nvSpPr>
            <p:cNvPr id="8206" name="Rectangle 24"/>
            <p:cNvSpPr>
              <a:spLocks noChangeArrowheads="1"/>
            </p:cNvSpPr>
            <p:nvPr/>
          </p:nvSpPr>
          <p:spPr bwMode="auto">
            <a:xfrm>
              <a:off x="2819400" y="5638800"/>
              <a:ext cx="4800600" cy="400110"/>
            </a:xfrm>
            <a:prstGeom prst="rect">
              <a:avLst/>
            </a:prstGeom>
            <a:noFill/>
            <a:ln w="12700">
              <a:noFill/>
              <a:miter lim="800000"/>
              <a:headEnd type="none" w="sm" len="sm"/>
              <a:tailEnd type="none" w="sm" len="sm"/>
            </a:ln>
          </p:spPr>
          <p:txBody>
            <a:bodyPr wrap="square">
              <a:spAutoFit/>
            </a:bodyPr>
            <a:lstStyle/>
            <a:p>
              <a:pPr eaLnBrk="0" hangingPunct="0">
                <a:defRPr/>
              </a:pPr>
              <a:r>
                <a:rPr lang="en-US" sz="2000" b="1" i="1" dirty="0" smtClean="0">
                  <a:solidFill>
                    <a:schemeClr val="accent2">
                      <a:lumMod val="60000"/>
                      <a:lumOff val="40000"/>
                    </a:schemeClr>
                  </a:solidFill>
                  <a:latin typeface="Arial" charset="0"/>
                  <a:cs typeface="Arial" charset="0"/>
                </a:rPr>
                <a:t>East is Least and West is Best!</a:t>
              </a:r>
              <a:endParaRPr lang="en-US" sz="2000" b="1" i="1" dirty="0">
                <a:solidFill>
                  <a:schemeClr val="accent2">
                    <a:lumMod val="60000"/>
                    <a:lumOff val="40000"/>
                  </a:schemeClr>
                </a:solidFill>
                <a:latin typeface="Arial" charset="0"/>
                <a:cs typeface="Arial" charset="0"/>
              </a:endParaRPr>
            </a:p>
          </p:txBody>
        </p:sp>
        <p:sp>
          <p:nvSpPr>
            <p:cNvPr id="11280" name="Rectangle 26"/>
            <p:cNvSpPr>
              <a:spLocks noChangeArrowheads="1"/>
            </p:cNvSpPr>
            <p:nvPr/>
          </p:nvSpPr>
          <p:spPr bwMode="auto">
            <a:xfrm>
              <a:off x="2971800" y="1600201"/>
              <a:ext cx="114300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FF0000"/>
                  </a:solidFill>
                  <a:latin typeface="Arial" pitchFamily="34" charset="0"/>
                  <a:cs typeface="Arial" pitchFamily="34" charset="0"/>
                </a:rPr>
                <a:t>START</a:t>
              </a:r>
            </a:p>
          </p:txBody>
        </p:sp>
      </p:grpSp>
      <p:sp>
        <p:nvSpPr>
          <p:cNvPr id="30"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4114099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7772400" cy="838200"/>
          </a:xfrm>
        </p:spPr>
        <p:txBody>
          <a:bodyPr/>
          <a:lstStyle/>
          <a:p>
            <a:r>
              <a:rPr lang="en-US" dirty="0" smtClean="0"/>
              <a:t>Navigation Log</a:t>
            </a:r>
            <a:endParaRPr lang="en-US" dirty="0"/>
          </a:p>
        </p:txBody>
      </p:sp>
      <p:sp>
        <p:nvSpPr>
          <p:cNvPr id="10" name="TextBox 9"/>
          <p:cNvSpPr txBox="1"/>
          <p:nvPr/>
        </p:nvSpPr>
        <p:spPr>
          <a:xfrm>
            <a:off x="152400" y="2971800"/>
            <a:ext cx="4114800" cy="830997"/>
          </a:xfrm>
          <a:prstGeom prst="rect">
            <a:avLst/>
          </a:prstGeom>
          <a:noFill/>
        </p:spPr>
        <p:txBody>
          <a:bodyPr wrap="square" rtlCol="0">
            <a:spAutoFit/>
          </a:bodyPr>
          <a:lstStyle/>
          <a:p>
            <a:pPr algn="l"/>
            <a:r>
              <a:rPr lang="en-US" sz="2400" dirty="0" smtClean="0">
                <a:latin typeface="+mj-lt"/>
              </a:rPr>
              <a:t>Before correcting for compass deviation</a:t>
            </a:r>
            <a:endParaRPr lang="en-US" sz="2400" dirty="0">
              <a:latin typeface="+mj-lt"/>
            </a:endParaRPr>
          </a:p>
        </p:txBody>
      </p:sp>
      <p:sp>
        <p:nvSpPr>
          <p:cNvPr id="11" name="TextBox 10"/>
          <p:cNvSpPr txBox="1"/>
          <p:nvPr/>
        </p:nvSpPr>
        <p:spPr>
          <a:xfrm>
            <a:off x="245259" y="5643378"/>
            <a:ext cx="3929081" cy="830997"/>
          </a:xfrm>
          <a:prstGeom prst="rect">
            <a:avLst/>
          </a:prstGeom>
          <a:noFill/>
        </p:spPr>
        <p:txBody>
          <a:bodyPr wrap="square" rtlCol="0">
            <a:spAutoFit/>
          </a:bodyPr>
          <a:lstStyle/>
          <a:p>
            <a:pPr algn="l"/>
            <a:r>
              <a:rPr lang="en-US" sz="2400" dirty="0" smtClean="0">
                <a:latin typeface="+mj-lt"/>
              </a:rPr>
              <a:t>After correcting for compass deviation</a:t>
            </a:r>
            <a:endParaRPr lang="en-US" sz="2400" dirty="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2293173679"/>
              </p:ext>
            </p:extLst>
          </p:nvPr>
        </p:nvGraphicFramePr>
        <p:xfrm>
          <a:off x="260261" y="1219200"/>
          <a:ext cx="6553200" cy="1755648"/>
        </p:xfrm>
        <a:graphic>
          <a:graphicData uri="http://schemas.openxmlformats.org/drawingml/2006/table">
            <a:tbl>
              <a:tblPr firstRow="1" firstCol="1" bandRow="1">
                <a:tableStyleId>{5C22544A-7EE6-4342-B048-85BDC9FD1C3A}</a:tableStyleId>
              </a:tblPr>
              <a:tblGrid>
                <a:gridCol w="1092200"/>
                <a:gridCol w="1092200"/>
                <a:gridCol w="1092200"/>
                <a:gridCol w="1092200"/>
                <a:gridCol w="1092200"/>
                <a:gridCol w="1092200"/>
              </a:tblGrid>
              <a:tr h="304800">
                <a:tc>
                  <a:txBody>
                    <a:bodyPr/>
                    <a:lstStyle/>
                    <a:p>
                      <a:pPr marL="0" marR="0">
                        <a:lnSpc>
                          <a:spcPct val="115000"/>
                        </a:lnSpc>
                        <a:spcBef>
                          <a:spcPts val="0"/>
                        </a:spcBef>
                        <a:spcAft>
                          <a:spcPts val="0"/>
                        </a:spcAft>
                      </a:pPr>
                      <a:r>
                        <a:rPr lang="en-US" sz="1200" dirty="0">
                          <a:effectLst/>
                        </a:rPr>
                        <a:t>Waypoint</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Course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Distance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Speed</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 Actual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Degrees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Nautical Miles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Knots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Hr : Min</a:t>
                      </a:r>
                      <a:endParaRPr lang="en-US" sz="1200" dirty="0">
                        <a:effectLst/>
                        <a:latin typeface="Arial"/>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rPr>
                        <a:t>Hr : Min</a:t>
                      </a:r>
                      <a:endParaRPr lang="en-US" sz="1200" dirty="0" smtClean="0">
                        <a:effectLst/>
                        <a:latin typeface="+mn-lt"/>
                        <a:ea typeface="Calibri"/>
                        <a:cs typeface="Times New Roman"/>
                      </a:endParaRPr>
                    </a:p>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Fish hole 1</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204  M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5.4</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0:32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Fish hole 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043  M</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7.5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0:45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262  M</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2.82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0:17</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4280467"/>
              </p:ext>
            </p:extLst>
          </p:nvPr>
        </p:nvGraphicFramePr>
        <p:xfrm>
          <a:off x="228416" y="3817189"/>
          <a:ext cx="6553200" cy="1755648"/>
        </p:xfrm>
        <a:graphic>
          <a:graphicData uri="http://schemas.openxmlformats.org/drawingml/2006/table">
            <a:tbl>
              <a:tblPr firstRow="1" firstCol="1" bandRow="1">
                <a:tableStyleId>{5C22544A-7EE6-4342-B048-85BDC9FD1C3A}</a:tableStyleId>
              </a:tblPr>
              <a:tblGrid>
                <a:gridCol w="1092200"/>
                <a:gridCol w="1092200"/>
                <a:gridCol w="1092200"/>
                <a:gridCol w="1092200"/>
                <a:gridCol w="1092200"/>
                <a:gridCol w="1092200"/>
              </a:tblGrid>
              <a:tr h="304800">
                <a:tc>
                  <a:txBody>
                    <a:bodyPr/>
                    <a:lstStyle/>
                    <a:p>
                      <a:pPr marL="0" marR="0">
                        <a:lnSpc>
                          <a:spcPct val="115000"/>
                        </a:lnSpc>
                        <a:spcBef>
                          <a:spcPts val="0"/>
                        </a:spcBef>
                        <a:spcAft>
                          <a:spcPts val="0"/>
                        </a:spcAft>
                      </a:pPr>
                      <a:r>
                        <a:rPr lang="en-US" sz="1200" dirty="0">
                          <a:effectLst/>
                        </a:rPr>
                        <a:t>Waypoint</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Course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Distance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Speed</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Time Actual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Degrees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Nautical Miles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Knots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Hr : Min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Fish hole 1</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201  C               </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5.4</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0:32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Fish hole 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046  C</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7.5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0:45</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200" dirty="0">
                          <a:effectLst/>
                        </a:rPr>
                        <a:t>Home</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257  C</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2.82</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10.0</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r>
                        <a:rPr lang="en-US" sz="1200" dirty="0" smtClean="0">
                          <a:effectLst/>
                        </a:rPr>
                        <a:t>0:17</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a:ea typeface="Calibri"/>
                        <a:cs typeface="Times New Roman"/>
                      </a:endParaRPr>
                    </a:p>
                  </a:txBody>
                  <a:tcPr marL="68580" marR="68580" marT="0" marB="0"/>
                </a:tc>
              </a:tr>
            </a:tbl>
          </a:graphicData>
        </a:graphic>
      </p:graphicFrame>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230272"/>
            <a:ext cx="2976150" cy="3352800"/>
          </a:xfrm>
          <a:prstGeom prst="rect">
            <a:avLst/>
          </a:prstGeom>
          <a:noFill/>
          <a:ln w="9525">
            <a:noFill/>
            <a:miter lim="800000"/>
            <a:headEnd/>
            <a:tailEnd/>
          </a:ln>
        </p:spPr>
      </p:pic>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1840049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984627" y="2209800"/>
            <a:ext cx="2416175" cy="2571751"/>
            <a:chOff x="3733800" y="3143250"/>
            <a:chExt cx="2416175" cy="2571750"/>
          </a:xfrm>
          <a:solidFill>
            <a:schemeClr val="accent1">
              <a:lumMod val="40000"/>
              <a:lumOff val="60000"/>
            </a:schemeClr>
          </a:solidFill>
        </p:grpSpPr>
        <p:sp>
          <p:nvSpPr>
            <p:cNvPr id="100356" name="Freeform 4"/>
            <p:cNvSpPr>
              <a:spLocks/>
            </p:cNvSpPr>
            <p:nvPr/>
          </p:nvSpPr>
          <p:spPr bwMode="auto">
            <a:xfrm>
              <a:off x="3733800" y="3143250"/>
              <a:ext cx="2416175" cy="2571750"/>
            </a:xfrm>
            <a:custGeom>
              <a:avLst/>
              <a:gdLst/>
              <a:ahLst/>
              <a:cxnLst>
                <a:cxn ang="0">
                  <a:pos x="0" y="2317"/>
                </a:cxn>
                <a:cxn ang="0">
                  <a:pos x="2051" y="2293"/>
                </a:cxn>
                <a:cxn ang="0">
                  <a:pos x="2104" y="2213"/>
                </a:cxn>
                <a:cxn ang="0">
                  <a:pos x="2117" y="2133"/>
                </a:cxn>
                <a:cxn ang="0">
                  <a:pos x="2144" y="2053"/>
                </a:cxn>
                <a:cxn ang="0">
                  <a:pos x="2144" y="1973"/>
                </a:cxn>
                <a:cxn ang="0">
                  <a:pos x="2144" y="1893"/>
                </a:cxn>
                <a:cxn ang="0">
                  <a:pos x="2131" y="1813"/>
                </a:cxn>
                <a:cxn ang="0">
                  <a:pos x="2117" y="1733"/>
                </a:cxn>
                <a:cxn ang="0">
                  <a:pos x="2051" y="1680"/>
                </a:cxn>
                <a:cxn ang="0">
                  <a:pos x="1971" y="1680"/>
                </a:cxn>
                <a:cxn ang="0">
                  <a:pos x="1891" y="1666"/>
                </a:cxn>
                <a:cxn ang="0">
                  <a:pos x="1797" y="1640"/>
                </a:cxn>
                <a:cxn ang="0">
                  <a:pos x="1717" y="1640"/>
                </a:cxn>
                <a:cxn ang="0">
                  <a:pos x="1637" y="1680"/>
                </a:cxn>
                <a:cxn ang="0">
                  <a:pos x="1584" y="1746"/>
                </a:cxn>
                <a:cxn ang="0">
                  <a:pos x="1504" y="1786"/>
                </a:cxn>
                <a:cxn ang="0">
                  <a:pos x="1437" y="1760"/>
                </a:cxn>
                <a:cxn ang="0">
                  <a:pos x="1357" y="1680"/>
                </a:cxn>
                <a:cxn ang="0">
                  <a:pos x="1277" y="1680"/>
                </a:cxn>
                <a:cxn ang="0">
                  <a:pos x="1197" y="1693"/>
                </a:cxn>
                <a:cxn ang="0">
                  <a:pos x="1104" y="1666"/>
                </a:cxn>
                <a:cxn ang="0">
                  <a:pos x="1024" y="1693"/>
                </a:cxn>
                <a:cxn ang="0">
                  <a:pos x="944" y="1733"/>
                </a:cxn>
                <a:cxn ang="0">
                  <a:pos x="797" y="1733"/>
                </a:cxn>
                <a:cxn ang="0">
                  <a:pos x="717" y="1706"/>
                </a:cxn>
                <a:cxn ang="0">
                  <a:pos x="704" y="1613"/>
                </a:cxn>
                <a:cxn ang="0">
                  <a:pos x="744" y="1466"/>
                </a:cxn>
                <a:cxn ang="0">
                  <a:pos x="771" y="1333"/>
                </a:cxn>
                <a:cxn ang="0">
                  <a:pos x="784" y="1240"/>
                </a:cxn>
                <a:cxn ang="0">
                  <a:pos x="757" y="1160"/>
                </a:cxn>
                <a:cxn ang="0">
                  <a:pos x="784" y="1080"/>
                </a:cxn>
                <a:cxn ang="0">
                  <a:pos x="851" y="1000"/>
                </a:cxn>
                <a:cxn ang="0">
                  <a:pos x="957" y="946"/>
                </a:cxn>
                <a:cxn ang="0">
                  <a:pos x="1051" y="853"/>
                </a:cxn>
                <a:cxn ang="0">
                  <a:pos x="1131" y="773"/>
                </a:cxn>
                <a:cxn ang="0">
                  <a:pos x="1184" y="706"/>
                </a:cxn>
                <a:cxn ang="0">
                  <a:pos x="1237" y="613"/>
                </a:cxn>
                <a:cxn ang="0">
                  <a:pos x="1277" y="520"/>
                </a:cxn>
                <a:cxn ang="0">
                  <a:pos x="1291" y="426"/>
                </a:cxn>
                <a:cxn ang="0">
                  <a:pos x="1291" y="346"/>
                </a:cxn>
                <a:cxn ang="0">
                  <a:pos x="1251" y="253"/>
                </a:cxn>
                <a:cxn ang="0">
                  <a:pos x="1197" y="186"/>
                </a:cxn>
                <a:cxn ang="0">
                  <a:pos x="1144" y="106"/>
                </a:cxn>
                <a:cxn ang="0">
                  <a:pos x="1064" y="53"/>
                </a:cxn>
                <a:cxn ang="0">
                  <a:pos x="984" y="26"/>
                </a:cxn>
                <a:cxn ang="0">
                  <a:pos x="904" y="0"/>
                </a:cxn>
                <a:cxn ang="0">
                  <a:pos x="824" y="0"/>
                </a:cxn>
                <a:cxn ang="0">
                  <a:pos x="744" y="0"/>
                </a:cxn>
                <a:cxn ang="0">
                  <a:pos x="664" y="0"/>
                </a:cxn>
                <a:cxn ang="0">
                  <a:pos x="584" y="26"/>
                </a:cxn>
                <a:cxn ang="0">
                  <a:pos x="517" y="80"/>
                </a:cxn>
                <a:cxn ang="0">
                  <a:pos x="437" y="133"/>
                </a:cxn>
                <a:cxn ang="0">
                  <a:pos x="357" y="173"/>
                </a:cxn>
                <a:cxn ang="0">
                  <a:pos x="277" y="186"/>
                </a:cxn>
                <a:cxn ang="0">
                  <a:pos x="197" y="226"/>
                </a:cxn>
                <a:cxn ang="0">
                  <a:pos x="131" y="293"/>
                </a:cxn>
                <a:cxn ang="0">
                  <a:pos x="104" y="373"/>
                </a:cxn>
                <a:cxn ang="0">
                  <a:pos x="64" y="453"/>
                </a:cxn>
              </a:cxnLst>
              <a:rect l="0" t="0" r="r" b="b"/>
              <a:pathLst>
                <a:path w="2145" h="2318">
                  <a:moveTo>
                    <a:pt x="0" y="541"/>
                  </a:moveTo>
                  <a:lnTo>
                    <a:pt x="0" y="2317"/>
                  </a:lnTo>
                  <a:lnTo>
                    <a:pt x="2016" y="2317"/>
                  </a:lnTo>
                  <a:lnTo>
                    <a:pt x="2051" y="2293"/>
                  </a:lnTo>
                  <a:lnTo>
                    <a:pt x="2091" y="2253"/>
                  </a:lnTo>
                  <a:lnTo>
                    <a:pt x="2104" y="2213"/>
                  </a:lnTo>
                  <a:lnTo>
                    <a:pt x="2104" y="2173"/>
                  </a:lnTo>
                  <a:lnTo>
                    <a:pt x="2117" y="2133"/>
                  </a:lnTo>
                  <a:lnTo>
                    <a:pt x="2131" y="2093"/>
                  </a:lnTo>
                  <a:lnTo>
                    <a:pt x="2144" y="2053"/>
                  </a:lnTo>
                  <a:lnTo>
                    <a:pt x="2144" y="2013"/>
                  </a:lnTo>
                  <a:lnTo>
                    <a:pt x="2144" y="1973"/>
                  </a:lnTo>
                  <a:lnTo>
                    <a:pt x="2144" y="1933"/>
                  </a:lnTo>
                  <a:lnTo>
                    <a:pt x="2144" y="1893"/>
                  </a:lnTo>
                  <a:lnTo>
                    <a:pt x="2131" y="1853"/>
                  </a:lnTo>
                  <a:lnTo>
                    <a:pt x="2131" y="1813"/>
                  </a:lnTo>
                  <a:lnTo>
                    <a:pt x="2131" y="1773"/>
                  </a:lnTo>
                  <a:lnTo>
                    <a:pt x="2117" y="1733"/>
                  </a:lnTo>
                  <a:lnTo>
                    <a:pt x="2091" y="1693"/>
                  </a:lnTo>
                  <a:lnTo>
                    <a:pt x="2051" y="1680"/>
                  </a:lnTo>
                  <a:lnTo>
                    <a:pt x="2011" y="1680"/>
                  </a:lnTo>
                  <a:lnTo>
                    <a:pt x="1971" y="1680"/>
                  </a:lnTo>
                  <a:lnTo>
                    <a:pt x="1931" y="1680"/>
                  </a:lnTo>
                  <a:lnTo>
                    <a:pt x="1891" y="1666"/>
                  </a:lnTo>
                  <a:lnTo>
                    <a:pt x="1851" y="1640"/>
                  </a:lnTo>
                  <a:lnTo>
                    <a:pt x="1797" y="1640"/>
                  </a:lnTo>
                  <a:lnTo>
                    <a:pt x="1757" y="1640"/>
                  </a:lnTo>
                  <a:lnTo>
                    <a:pt x="1717" y="1640"/>
                  </a:lnTo>
                  <a:lnTo>
                    <a:pt x="1677" y="1653"/>
                  </a:lnTo>
                  <a:lnTo>
                    <a:pt x="1637" y="1680"/>
                  </a:lnTo>
                  <a:lnTo>
                    <a:pt x="1597" y="1706"/>
                  </a:lnTo>
                  <a:lnTo>
                    <a:pt x="1584" y="1746"/>
                  </a:lnTo>
                  <a:lnTo>
                    <a:pt x="1544" y="1773"/>
                  </a:lnTo>
                  <a:lnTo>
                    <a:pt x="1504" y="1786"/>
                  </a:lnTo>
                  <a:lnTo>
                    <a:pt x="1464" y="1800"/>
                  </a:lnTo>
                  <a:lnTo>
                    <a:pt x="1437" y="1760"/>
                  </a:lnTo>
                  <a:lnTo>
                    <a:pt x="1397" y="1720"/>
                  </a:lnTo>
                  <a:lnTo>
                    <a:pt x="1357" y="1680"/>
                  </a:lnTo>
                  <a:lnTo>
                    <a:pt x="1317" y="1680"/>
                  </a:lnTo>
                  <a:lnTo>
                    <a:pt x="1277" y="1680"/>
                  </a:lnTo>
                  <a:lnTo>
                    <a:pt x="1237" y="1693"/>
                  </a:lnTo>
                  <a:lnTo>
                    <a:pt x="1197" y="1693"/>
                  </a:lnTo>
                  <a:lnTo>
                    <a:pt x="1144" y="1680"/>
                  </a:lnTo>
                  <a:lnTo>
                    <a:pt x="1104" y="1666"/>
                  </a:lnTo>
                  <a:lnTo>
                    <a:pt x="1064" y="1680"/>
                  </a:lnTo>
                  <a:lnTo>
                    <a:pt x="1024" y="1693"/>
                  </a:lnTo>
                  <a:lnTo>
                    <a:pt x="984" y="1733"/>
                  </a:lnTo>
                  <a:lnTo>
                    <a:pt x="944" y="1733"/>
                  </a:lnTo>
                  <a:lnTo>
                    <a:pt x="904" y="1733"/>
                  </a:lnTo>
                  <a:lnTo>
                    <a:pt x="797" y="1733"/>
                  </a:lnTo>
                  <a:lnTo>
                    <a:pt x="757" y="1720"/>
                  </a:lnTo>
                  <a:lnTo>
                    <a:pt x="717" y="1706"/>
                  </a:lnTo>
                  <a:lnTo>
                    <a:pt x="691" y="1666"/>
                  </a:lnTo>
                  <a:lnTo>
                    <a:pt x="704" y="1613"/>
                  </a:lnTo>
                  <a:lnTo>
                    <a:pt x="717" y="1573"/>
                  </a:lnTo>
                  <a:lnTo>
                    <a:pt x="744" y="1466"/>
                  </a:lnTo>
                  <a:lnTo>
                    <a:pt x="757" y="1413"/>
                  </a:lnTo>
                  <a:lnTo>
                    <a:pt x="771" y="1333"/>
                  </a:lnTo>
                  <a:lnTo>
                    <a:pt x="784" y="1280"/>
                  </a:lnTo>
                  <a:lnTo>
                    <a:pt x="784" y="1240"/>
                  </a:lnTo>
                  <a:lnTo>
                    <a:pt x="771" y="1200"/>
                  </a:lnTo>
                  <a:lnTo>
                    <a:pt x="757" y="1160"/>
                  </a:lnTo>
                  <a:lnTo>
                    <a:pt x="757" y="1120"/>
                  </a:lnTo>
                  <a:lnTo>
                    <a:pt x="784" y="1080"/>
                  </a:lnTo>
                  <a:lnTo>
                    <a:pt x="811" y="1040"/>
                  </a:lnTo>
                  <a:lnTo>
                    <a:pt x="851" y="1000"/>
                  </a:lnTo>
                  <a:lnTo>
                    <a:pt x="904" y="986"/>
                  </a:lnTo>
                  <a:lnTo>
                    <a:pt x="957" y="946"/>
                  </a:lnTo>
                  <a:lnTo>
                    <a:pt x="1011" y="893"/>
                  </a:lnTo>
                  <a:lnTo>
                    <a:pt x="1051" y="853"/>
                  </a:lnTo>
                  <a:lnTo>
                    <a:pt x="1091" y="813"/>
                  </a:lnTo>
                  <a:lnTo>
                    <a:pt x="1131" y="773"/>
                  </a:lnTo>
                  <a:lnTo>
                    <a:pt x="1171" y="746"/>
                  </a:lnTo>
                  <a:lnTo>
                    <a:pt x="1184" y="706"/>
                  </a:lnTo>
                  <a:lnTo>
                    <a:pt x="1197" y="666"/>
                  </a:lnTo>
                  <a:lnTo>
                    <a:pt x="1237" y="613"/>
                  </a:lnTo>
                  <a:lnTo>
                    <a:pt x="1251" y="560"/>
                  </a:lnTo>
                  <a:lnTo>
                    <a:pt x="1277" y="520"/>
                  </a:lnTo>
                  <a:lnTo>
                    <a:pt x="1277" y="480"/>
                  </a:lnTo>
                  <a:lnTo>
                    <a:pt x="1291" y="426"/>
                  </a:lnTo>
                  <a:lnTo>
                    <a:pt x="1291" y="386"/>
                  </a:lnTo>
                  <a:lnTo>
                    <a:pt x="1291" y="346"/>
                  </a:lnTo>
                  <a:lnTo>
                    <a:pt x="1277" y="293"/>
                  </a:lnTo>
                  <a:lnTo>
                    <a:pt x="1251" y="253"/>
                  </a:lnTo>
                  <a:lnTo>
                    <a:pt x="1237" y="213"/>
                  </a:lnTo>
                  <a:lnTo>
                    <a:pt x="1197" y="186"/>
                  </a:lnTo>
                  <a:lnTo>
                    <a:pt x="1171" y="146"/>
                  </a:lnTo>
                  <a:lnTo>
                    <a:pt x="1144" y="106"/>
                  </a:lnTo>
                  <a:lnTo>
                    <a:pt x="1104" y="80"/>
                  </a:lnTo>
                  <a:lnTo>
                    <a:pt x="1064" y="53"/>
                  </a:lnTo>
                  <a:lnTo>
                    <a:pt x="1024" y="40"/>
                  </a:lnTo>
                  <a:lnTo>
                    <a:pt x="984" y="26"/>
                  </a:lnTo>
                  <a:lnTo>
                    <a:pt x="944" y="13"/>
                  </a:lnTo>
                  <a:lnTo>
                    <a:pt x="904" y="0"/>
                  </a:lnTo>
                  <a:lnTo>
                    <a:pt x="864" y="0"/>
                  </a:lnTo>
                  <a:lnTo>
                    <a:pt x="824" y="0"/>
                  </a:lnTo>
                  <a:lnTo>
                    <a:pt x="784" y="0"/>
                  </a:lnTo>
                  <a:lnTo>
                    <a:pt x="744" y="0"/>
                  </a:lnTo>
                  <a:lnTo>
                    <a:pt x="704" y="0"/>
                  </a:lnTo>
                  <a:lnTo>
                    <a:pt x="664" y="0"/>
                  </a:lnTo>
                  <a:lnTo>
                    <a:pt x="624" y="0"/>
                  </a:lnTo>
                  <a:lnTo>
                    <a:pt x="584" y="26"/>
                  </a:lnTo>
                  <a:lnTo>
                    <a:pt x="544" y="40"/>
                  </a:lnTo>
                  <a:lnTo>
                    <a:pt x="517" y="80"/>
                  </a:lnTo>
                  <a:lnTo>
                    <a:pt x="477" y="106"/>
                  </a:lnTo>
                  <a:lnTo>
                    <a:pt x="437" y="133"/>
                  </a:lnTo>
                  <a:lnTo>
                    <a:pt x="397" y="160"/>
                  </a:lnTo>
                  <a:lnTo>
                    <a:pt x="357" y="173"/>
                  </a:lnTo>
                  <a:lnTo>
                    <a:pt x="317" y="173"/>
                  </a:lnTo>
                  <a:lnTo>
                    <a:pt x="277" y="186"/>
                  </a:lnTo>
                  <a:lnTo>
                    <a:pt x="237" y="213"/>
                  </a:lnTo>
                  <a:lnTo>
                    <a:pt x="197" y="226"/>
                  </a:lnTo>
                  <a:lnTo>
                    <a:pt x="157" y="253"/>
                  </a:lnTo>
                  <a:lnTo>
                    <a:pt x="131" y="293"/>
                  </a:lnTo>
                  <a:lnTo>
                    <a:pt x="104" y="333"/>
                  </a:lnTo>
                  <a:lnTo>
                    <a:pt x="104" y="373"/>
                  </a:lnTo>
                  <a:lnTo>
                    <a:pt x="91" y="413"/>
                  </a:lnTo>
                  <a:lnTo>
                    <a:pt x="64" y="453"/>
                  </a:lnTo>
                  <a:lnTo>
                    <a:pt x="0" y="541"/>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endParaRPr>
            </a:p>
          </p:txBody>
        </p:sp>
        <p:sp>
          <p:nvSpPr>
            <p:cNvPr id="100358" name="Oval 6"/>
            <p:cNvSpPr>
              <a:spLocks noChangeArrowheads="1"/>
            </p:cNvSpPr>
            <p:nvPr/>
          </p:nvSpPr>
          <p:spPr bwMode="auto">
            <a:xfrm>
              <a:off x="5576888" y="5191125"/>
              <a:ext cx="206375" cy="203200"/>
            </a:xfrm>
            <a:prstGeom prst="ellipse">
              <a:avLst/>
            </a:prstGeom>
            <a:grpFill/>
            <a:ln w="127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259" name="Rectangle 7"/>
            <p:cNvSpPr>
              <a:spLocks noChangeArrowheads="1"/>
            </p:cNvSpPr>
            <p:nvPr/>
          </p:nvSpPr>
          <p:spPr bwMode="auto">
            <a:xfrm>
              <a:off x="4454525" y="5108575"/>
              <a:ext cx="1004635" cy="459100"/>
            </a:xfrm>
            <a:prstGeom prst="rect">
              <a:avLst/>
            </a:prstGeom>
            <a:grpFill/>
            <a:ln w="12700">
              <a:noFill/>
              <a:miter lim="800000"/>
              <a:headEnd/>
              <a:tailEnd/>
            </a:ln>
          </p:spPr>
          <p:txBody>
            <a:bodyPr wrap="none" lIns="90488" tIns="44450" rIns="90488" bIns="44450">
              <a:spAutoFit/>
            </a:bodyPr>
            <a:lstStyle/>
            <a:p>
              <a:pPr>
                <a:defRPr/>
              </a:pPr>
              <a:r>
                <a:rPr lang="en-US" sz="2400" dirty="0">
                  <a:solidFill>
                    <a:schemeClr val="tx2"/>
                  </a:solidFill>
                  <a:latin typeface="Arial" pitchFamily="34" charset="0"/>
                  <a:cs typeface="Arial" pitchFamily="34" charset="0"/>
                </a:rPr>
                <a:t>Tower</a:t>
              </a:r>
            </a:p>
          </p:txBody>
        </p:sp>
        <p:sp>
          <p:nvSpPr>
            <p:cNvPr id="10260" name="Rectangle 8"/>
            <p:cNvSpPr>
              <a:spLocks noChangeArrowheads="1"/>
            </p:cNvSpPr>
            <p:nvPr/>
          </p:nvSpPr>
          <p:spPr bwMode="auto">
            <a:xfrm>
              <a:off x="4137025" y="3568701"/>
              <a:ext cx="725008" cy="397545"/>
            </a:xfrm>
            <a:prstGeom prst="rect">
              <a:avLst/>
            </a:prstGeom>
            <a:grpFill/>
            <a:ln w="12700">
              <a:noFill/>
              <a:miter lim="800000"/>
              <a:headEnd/>
              <a:tailEnd/>
            </a:ln>
          </p:spPr>
          <p:txBody>
            <a:bodyPr wrap="none" lIns="90488" tIns="44450" rIns="90488" bIns="44450">
              <a:spAutoFit/>
            </a:bodyPr>
            <a:lstStyle/>
            <a:p>
              <a:pPr>
                <a:defRPr/>
              </a:pPr>
              <a:r>
                <a:rPr lang="en-US" sz="2000" dirty="0">
                  <a:solidFill>
                    <a:schemeClr val="tx2"/>
                  </a:solidFill>
                  <a:latin typeface="Arial" pitchFamily="34" charset="0"/>
                  <a:cs typeface="Arial" pitchFamily="34" charset="0"/>
                </a:rPr>
                <a:t>Tank</a:t>
              </a:r>
            </a:p>
          </p:txBody>
        </p:sp>
        <p:sp>
          <p:nvSpPr>
            <p:cNvPr id="100357" name="Oval 5"/>
            <p:cNvSpPr>
              <a:spLocks noChangeArrowheads="1"/>
            </p:cNvSpPr>
            <p:nvPr/>
          </p:nvSpPr>
          <p:spPr bwMode="auto">
            <a:xfrm>
              <a:off x="4441825" y="3379788"/>
              <a:ext cx="206375" cy="204787"/>
            </a:xfrm>
            <a:prstGeom prst="ellipse">
              <a:avLst/>
            </a:prstGeom>
            <a:grpFill/>
            <a:ln w="127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27656" name="Rectangle 20"/>
          <p:cNvSpPr>
            <a:spLocks noGrp="1" noChangeArrowheads="1"/>
          </p:cNvSpPr>
          <p:nvPr>
            <p:ph type="title"/>
          </p:nvPr>
        </p:nvSpPr>
        <p:spPr>
          <a:xfrm>
            <a:off x="5985" y="0"/>
            <a:ext cx="7772400" cy="838200"/>
          </a:xfrm>
        </p:spPr>
        <p:txBody>
          <a:bodyPr/>
          <a:lstStyle/>
          <a:p>
            <a:pPr eaLnBrk="1" hangingPunct="1">
              <a:defRPr/>
            </a:pPr>
            <a:r>
              <a:rPr lang="en-US" dirty="0" smtClean="0"/>
              <a:t>Lines of Position and a Fix</a:t>
            </a:r>
            <a:endParaRPr lang="en-US" dirty="0"/>
          </a:p>
        </p:txBody>
      </p:sp>
      <p:grpSp>
        <p:nvGrpSpPr>
          <p:cNvPr id="3" name="Group 17"/>
          <p:cNvGrpSpPr>
            <a:grpSpLocks/>
          </p:cNvGrpSpPr>
          <p:nvPr/>
        </p:nvGrpSpPr>
        <p:grpSpPr bwMode="auto">
          <a:xfrm>
            <a:off x="4883150" y="1627189"/>
            <a:ext cx="3911600" cy="908051"/>
            <a:chOff x="2906" y="1619"/>
            <a:chExt cx="2464" cy="572"/>
          </a:xfrm>
        </p:grpSpPr>
        <p:sp>
          <p:nvSpPr>
            <p:cNvPr id="100361" name="Line 9"/>
            <p:cNvSpPr>
              <a:spLocks noChangeShapeType="1"/>
            </p:cNvSpPr>
            <p:nvPr/>
          </p:nvSpPr>
          <p:spPr bwMode="auto">
            <a:xfrm flipV="1">
              <a:off x="2906" y="1818"/>
              <a:ext cx="2444" cy="373"/>
            </a:xfrm>
            <a:prstGeom prst="line">
              <a:avLst/>
            </a:prstGeom>
            <a:noFill/>
            <a:ln w="381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7663" name="Rectangle 10"/>
            <p:cNvSpPr>
              <a:spLocks noChangeArrowheads="1"/>
            </p:cNvSpPr>
            <p:nvPr/>
          </p:nvSpPr>
          <p:spPr bwMode="auto">
            <a:xfrm rot="21137991">
              <a:off x="4762" y="1619"/>
              <a:ext cx="608"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US" sz="2000" dirty="0">
                  <a:latin typeface="Arial" charset="0"/>
                  <a:cs typeface="Arial" charset="0"/>
                </a:rPr>
                <a:t>1400</a:t>
              </a:r>
            </a:p>
            <a:p>
              <a:pPr>
                <a:lnSpc>
                  <a:spcPct val="140000"/>
                </a:lnSpc>
              </a:pPr>
              <a:r>
                <a:rPr lang="en-US" sz="2000" dirty="0">
                  <a:latin typeface="Arial" charset="0"/>
                  <a:cs typeface="Arial" charset="0"/>
                </a:rPr>
                <a:t> 260 M</a:t>
              </a:r>
            </a:p>
          </p:txBody>
        </p:sp>
      </p:grpSp>
      <p:grpSp>
        <p:nvGrpSpPr>
          <p:cNvPr id="4" name="Group 22"/>
          <p:cNvGrpSpPr>
            <a:grpSpLocks/>
          </p:cNvGrpSpPr>
          <p:nvPr/>
        </p:nvGrpSpPr>
        <p:grpSpPr bwMode="auto">
          <a:xfrm>
            <a:off x="5969002" y="1592265"/>
            <a:ext cx="1071563" cy="2670175"/>
            <a:chOff x="5969000" y="1592263"/>
            <a:chExt cx="1071563" cy="2670175"/>
          </a:xfrm>
        </p:grpSpPr>
        <p:sp>
          <p:nvSpPr>
            <p:cNvPr id="100363" name="Line 11"/>
            <p:cNvSpPr>
              <a:spLocks noChangeShapeType="1"/>
            </p:cNvSpPr>
            <p:nvPr/>
          </p:nvSpPr>
          <p:spPr bwMode="auto">
            <a:xfrm flipV="1">
              <a:off x="5969000" y="1592263"/>
              <a:ext cx="1071563" cy="2670175"/>
            </a:xfrm>
            <a:prstGeom prst="line">
              <a:avLst/>
            </a:prstGeom>
            <a:noFill/>
            <a:ln w="381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7661" name="Rectangle 12"/>
            <p:cNvSpPr>
              <a:spLocks noChangeArrowheads="1"/>
            </p:cNvSpPr>
            <p:nvPr/>
          </p:nvSpPr>
          <p:spPr bwMode="auto">
            <a:xfrm rot="17460000">
              <a:off x="5997671" y="2600446"/>
              <a:ext cx="96500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US" sz="2000" dirty="0">
                  <a:latin typeface="Arial" charset="0"/>
                  <a:cs typeface="Arial" charset="0"/>
                </a:rPr>
                <a:t>1400</a:t>
              </a:r>
            </a:p>
            <a:p>
              <a:pPr>
                <a:lnSpc>
                  <a:spcPct val="140000"/>
                </a:lnSpc>
              </a:pPr>
              <a:r>
                <a:rPr lang="en-US" sz="2000" dirty="0">
                  <a:latin typeface="Arial" charset="0"/>
                  <a:cs typeface="Arial" charset="0"/>
                </a:rPr>
                <a:t> 200 M</a:t>
              </a:r>
            </a:p>
          </p:txBody>
        </p:sp>
      </p:grpSp>
      <p:sp>
        <p:nvSpPr>
          <p:cNvPr id="100365" name="Oval 13"/>
          <p:cNvSpPr>
            <a:spLocks noChangeArrowheads="1"/>
          </p:cNvSpPr>
          <p:nvPr/>
        </p:nvSpPr>
        <p:spPr bwMode="auto">
          <a:xfrm rot="21338761">
            <a:off x="6624640" y="2125665"/>
            <a:ext cx="261937" cy="257175"/>
          </a:xfrm>
          <a:prstGeom prst="ellipse">
            <a:avLst/>
          </a:prstGeom>
          <a:noFill/>
          <a:ln w="381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0366" name="Rectangle 14"/>
          <p:cNvSpPr>
            <a:spLocks noChangeArrowheads="1"/>
          </p:cNvSpPr>
          <p:nvPr/>
        </p:nvSpPr>
        <p:spPr bwMode="auto">
          <a:xfrm>
            <a:off x="5981702" y="1425575"/>
            <a:ext cx="9493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44450" rIns="90488" bIns="44450">
            <a:spAutoFit/>
          </a:bodyPr>
          <a:lstStyle/>
          <a:p>
            <a:r>
              <a:rPr lang="en-US" sz="2000" dirty="0">
                <a:latin typeface="Arial" charset="0"/>
                <a:cs typeface="Arial" charset="0"/>
              </a:rPr>
              <a:t>1400   FIX</a:t>
            </a:r>
          </a:p>
        </p:txBody>
      </p:sp>
      <p:sp>
        <p:nvSpPr>
          <p:cNvPr id="65550" name="Text Box 24"/>
          <p:cNvSpPr txBox="1">
            <a:spLocks noChangeArrowheads="1"/>
          </p:cNvSpPr>
          <p:nvPr/>
        </p:nvSpPr>
        <p:spPr bwMode="auto">
          <a:xfrm>
            <a:off x="1524000" y="1066801"/>
            <a:ext cx="4114800" cy="1200329"/>
          </a:xfrm>
          <a:prstGeom prst="rect">
            <a:avLst/>
          </a:prstGeom>
          <a:noFill/>
          <a:ln w="12700">
            <a:noFill/>
            <a:miter lim="800000"/>
            <a:headEnd type="none" w="sm" len="sm"/>
            <a:tailEnd type="none" w="sm" len="sm"/>
          </a:ln>
        </p:spPr>
        <p:txBody>
          <a:bodyPr>
            <a:spAutoFit/>
          </a:bodyPr>
          <a:lstStyle/>
          <a:p>
            <a:pPr>
              <a:spcBef>
                <a:spcPct val="50000"/>
              </a:spcBef>
              <a:defRPr/>
            </a:pPr>
            <a:r>
              <a:rPr lang="en-US" sz="2400" b="1" dirty="0">
                <a:solidFill>
                  <a:schemeClr val="accent6">
                    <a:lumMod val="50000"/>
                  </a:schemeClr>
                </a:solidFill>
                <a:latin typeface="Arial" charset="0"/>
                <a:cs typeface="Arial" charset="0"/>
              </a:rPr>
              <a:t>At 2 pm (1400) a </a:t>
            </a:r>
            <a:r>
              <a:rPr lang="en-US" sz="2400" b="1" dirty="0" smtClean="0">
                <a:solidFill>
                  <a:schemeClr val="accent6">
                    <a:lumMod val="50000"/>
                  </a:schemeClr>
                </a:solidFill>
                <a:latin typeface="Arial" charset="0"/>
                <a:cs typeface="Arial" charset="0"/>
              </a:rPr>
              <a:t>magnetic </a:t>
            </a:r>
            <a:r>
              <a:rPr lang="en-US" sz="2400" b="1" dirty="0">
                <a:solidFill>
                  <a:schemeClr val="accent6">
                    <a:lumMod val="50000"/>
                  </a:schemeClr>
                </a:solidFill>
                <a:latin typeface="Arial" charset="0"/>
                <a:cs typeface="Arial" charset="0"/>
              </a:rPr>
              <a:t>bearing is taken on the tank</a:t>
            </a:r>
          </a:p>
        </p:txBody>
      </p:sp>
      <p:sp>
        <p:nvSpPr>
          <p:cNvPr id="22" name="Text Box 24"/>
          <p:cNvSpPr txBox="1">
            <a:spLocks noChangeArrowheads="1"/>
          </p:cNvSpPr>
          <p:nvPr/>
        </p:nvSpPr>
        <p:spPr bwMode="auto">
          <a:xfrm>
            <a:off x="1066800" y="2971801"/>
            <a:ext cx="2895600" cy="1200329"/>
          </a:xfrm>
          <a:prstGeom prst="rect">
            <a:avLst/>
          </a:prstGeom>
          <a:noFill/>
          <a:ln w="12700">
            <a:noFill/>
            <a:miter lim="800000"/>
            <a:headEnd type="none" w="sm" len="sm"/>
            <a:tailEnd type="none" w="sm" len="sm"/>
          </a:ln>
        </p:spPr>
        <p:txBody>
          <a:bodyPr>
            <a:spAutoFit/>
          </a:bodyPr>
          <a:lstStyle/>
          <a:p>
            <a:pPr>
              <a:spcBef>
                <a:spcPct val="50000"/>
              </a:spcBef>
              <a:defRPr/>
            </a:pPr>
            <a:r>
              <a:rPr lang="en-US" sz="2400" b="1" dirty="0">
                <a:solidFill>
                  <a:schemeClr val="accent6">
                    <a:lumMod val="50000"/>
                  </a:schemeClr>
                </a:solidFill>
                <a:latin typeface="Arial" charset="0"/>
                <a:cs typeface="Arial" charset="0"/>
              </a:rPr>
              <a:t>Then a </a:t>
            </a:r>
            <a:r>
              <a:rPr lang="en-US" sz="2400" b="1" dirty="0" smtClean="0">
                <a:solidFill>
                  <a:schemeClr val="accent6">
                    <a:lumMod val="50000"/>
                  </a:schemeClr>
                </a:solidFill>
                <a:latin typeface="Arial" charset="0"/>
                <a:cs typeface="Arial" charset="0"/>
              </a:rPr>
              <a:t>magnetic bearing </a:t>
            </a:r>
            <a:r>
              <a:rPr lang="en-US" sz="2400" b="1" dirty="0">
                <a:solidFill>
                  <a:schemeClr val="accent6">
                    <a:lumMod val="50000"/>
                  </a:schemeClr>
                </a:solidFill>
                <a:latin typeface="Arial" charset="0"/>
                <a:cs typeface="Arial" charset="0"/>
              </a:rPr>
              <a:t>is taken on the tower</a:t>
            </a:r>
          </a:p>
        </p:txBody>
      </p:sp>
      <p:sp>
        <p:nvSpPr>
          <p:cNvPr id="24" name="Text Box 24"/>
          <p:cNvSpPr txBox="1">
            <a:spLocks noChangeArrowheads="1"/>
          </p:cNvSpPr>
          <p:nvPr/>
        </p:nvSpPr>
        <p:spPr bwMode="auto">
          <a:xfrm>
            <a:off x="2286000" y="5410202"/>
            <a:ext cx="5410200" cy="461665"/>
          </a:xfrm>
          <a:prstGeom prst="rect">
            <a:avLst/>
          </a:prstGeom>
          <a:noFill/>
          <a:ln w="12700">
            <a:noFill/>
            <a:miter lim="800000"/>
            <a:headEnd type="none" w="sm" len="sm"/>
            <a:tailEnd type="none" w="sm" len="sm"/>
          </a:ln>
        </p:spPr>
        <p:txBody>
          <a:bodyPr>
            <a:spAutoFit/>
          </a:bodyPr>
          <a:lstStyle/>
          <a:p>
            <a:pPr>
              <a:spcBef>
                <a:spcPct val="50000"/>
              </a:spcBef>
              <a:defRPr/>
            </a:pPr>
            <a:r>
              <a:rPr lang="en-US" sz="2400" b="1" dirty="0">
                <a:solidFill>
                  <a:schemeClr val="accent6">
                    <a:lumMod val="50000"/>
                  </a:schemeClr>
                </a:solidFill>
                <a:latin typeface="Arial" charset="0"/>
                <a:cs typeface="Arial" charset="0"/>
              </a:rPr>
              <a:t>Where the two LOPs cross is a FIX</a:t>
            </a:r>
          </a:p>
        </p:txBody>
      </p:sp>
      <p:sp>
        <p:nvSpPr>
          <p:cNvPr id="20"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56706551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3200"/>
            <a:ext cx="7772400" cy="1143000"/>
          </a:xfrm>
        </p:spPr>
        <p:txBody>
          <a:bodyPr/>
          <a:lstStyle/>
          <a:p>
            <a:r>
              <a:rPr lang="en-US" dirty="0" smtClean="0"/>
              <a:t>Marine GPS</a:t>
            </a:r>
            <a:endParaRPr lang="en-US" dirty="0"/>
          </a:p>
        </p:txBody>
      </p:sp>
      <p:pic>
        <p:nvPicPr>
          <p:cNvPr id="5" name="Picture 3" descr="C:\Temp\USCGA\waiting_for_hel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752600"/>
            <a:ext cx="2580263" cy="3810000"/>
          </a:xfrm>
          <a:prstGeom prst="rect">
            <a:avLst/>
          </a:prstGeom>
          <a:noFill/>
        </p:spPr>
      </p:pic>
      <p:sp>
        <p:nvSpPr>
          <p:cNvPr id="4" name="Rectangle 20"/>
          <p:cNvSpPr txBox="1">
            <a:spLocks noChangeArrowheads="1"/>
          </p:cNvSpPr>
          <p:nvPr/>
        </p:nvSpPr>
        <p:spPr bwMode="auto">
          <a:xfrm>
            <a:off x="5985" y="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pPr eaLnBrk="1" hangingPunct="1">
              <a:defRPr/>
            </a:pPr>
            <a:r>
              <a:rPr lang="en-US" dirty="0" smtClean="0"/>
              <a:t>Marine GPS</a:t>
            </a:r>
            <a:endParaRPr lang="en-US" dirty="0"/>
          </a:p>
        </p:txBody>
      </p: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02381986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Types of Marine GPS Receivers</a:t>
            </a:r>
            <a:endParaRPr lang="en-US" sz="4000" dirty="0"/>
          </a:p>
        </p:txBody>
      </p:sp>
      <p:sp>
        <p:nvSpPr>
          <p:cNvPr id="6" name="Content Placeholder 5"/>
          <p:cNvSpPr>
            <a:spLocks noGrp="1"/>
          </p:cNvSpPr>
          <p:nvPr>
            <p:ph idx="1"/>
          </p:nvPr>
        </p:nvSpPr>
        <p:spPr>
          <a:xfrm>
            <a:off x="457200" y="1447800"/>
            <a:ext cx="7772400" cy="4114800"/>
          </a:xfrm>
        </p:spPr>
        <p:txBody>
          <a:bodyPr/>
          <a:lstStyle/>
          <a:p>
            <a:r>
              <a:rPr lang="en-US" dirty="0" smtClean="0"/>
              <a:t>Handheld</a:t>
            </a:r>
          </a:p>
          <a:p>
            <a:pPr lvl="1"/>
            <a:r>
              <a:rPr lang="en-US" dirty="0" smtClean="0"/>
              <a:t>Primary</a:t>
            </a:r>
          </a:p>
          <a:p>
            <a:pPr lvl="1"/>
            <a:r>
              <a:rPr lang="en-US" dirty="0" smtClean="0"/>
              <a:t>Backup</a:t>
            </a:r>
          </a:p>
          <a:p>
            <a:r>
              <a:rPr lang="en-US" dirty="0" smtClean="0"/>
              <a:t>Fixed Mount</a:t>
            </a:r>
          </a:p>
          <a:p>
            <a:pPr lvl="1"/>
            <a:r>
              <a:rPr lang="en-US" dirty="0" smtClean="0"/>
              <a:t>Bracket mount</a:t>
            </a:r>
          </a:p>
          <a:p>
            <a:pPr lvl="1"/>
            <a:r>
              <a:rPr lang="en-US" dirty="0" smtClean="0"/>
              <a:t>Permanent installation</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9793121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7772400" cy="838200"/>
          </a:xfrm>
        </p:spPr>
        <p:txBody>
          <a:bodyPr/>
          <a:lstStyle/>
          <a:p>
            <a:r>
              <a:rPr lang="en-US" dirty="0" smtClean="0"/>
              <a:t>Handheld Marine GPS</a:t>
            </a:r>
            <a:endParaRPr lang="en-US" dirty="0"/>
          </a:p>
        </p:txBody>
      </p:sp>
      <p:pic>
        <p:nvPicPr>
          <p:cNvPr id="7170" name="Picture 2" descr="C:\Users\Ed Smith\Documents\Personal\USCGA\National GPS Course Development\USCG Aux GPS Graphics\JPEG Format\2-15 handheld gp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97842"/>
            <a:ext cx="7283918" cy="4677857"/>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04245996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762000"/>
          </a:xfrm>
        </p:spPr>
        <p:txBody>
          <a:bodyPr/>
          <a:lstStyle/>
          <a:p>
            <a:r>
              <a:rPr lang="en-US" dirty="0" smtClean="0"/>
              <a:t>Handheld Marine GPS</a:t>
            </a:r>
            <a:endParaRPr lang="en-US" dirty="0"/>
          </a:p>
        </p:txBody>
      </p:sp>
      <p:sp>
        <p:nvSpPr>
          <p:cNvPr id="6" name="TextBox 5"/>
          <p:cNvSpPr txBox="1"/>
          <p:nvPr/>
        </p:nvSpPr>
        <p:spPr>
          <a:xfrm>
            <a:off x="533400" y="3048000"/>
            <a:ext cx="3216137" cy="523220"/>
          </a:xfrm>
          <a:prstGeom prst="rect">
            <a:avLst/>
          </a:prstGeom>
          <a:noFill/>
        </p:spPr>
        <p:txBody>
          <a:bodyPr wrap="none" rtlCol="0">
            <a:spAutoFit/>
          </a:bodyPr>
          <a:lstStyle/>
          <a:p>
            <a:r>
              <a:rPr lang="en-US" sz="2800" dirty="0" smtClean="0">
                <a:solidFill>
                  <a:schemeClr val="accent2">
                    <a:lumMod val="75000"/>
                  </a:schemeClr>
                </a:solidFill>
                <a:latin typeface="+mn-lt"/>
              </a:rPr>
              <a:t>With Touch-Screen</a:t>
            </a:r>
            <a:endParaRPr lang="en-US" sz="2800" dirty="0">
              <a:solidFill>
                <a:schemeClr val="accent2">
                  <a:lumMod val="75000"/>
                </a:schemeClr>
              </a:solidFill>
              <a:latin typeface="+mn-lt"/>
            </a:endParaRPr>
          </a:p>
        </p:txBody>
      </p:sp>
      <p:pic>
        <p:nvPicPr>
          <p:cNvPr id="8194" name="Picture 2" descr="C:\Users\Ed Smith\Documents\Personal\USCGA\National GPS Course Development\USCG Aux GPS Graphics\JPEG Format\2-8 GPS w chart-tou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3320" y="1219200"/>
            <a:ext cx="3657600" cy="5486400"/>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50160714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Mount Marine GPS</a:t>
            </a:r>
            <a:endParaRPr lang="en-US" dirty="0"/>
          </a:p>
        </p:txBody>
      </p:sp>
      <p:sp>
        <p:nvSpPr>
          <p:cNvPr id="6" name="Rectangle 5"/>
          <p:cNvSpPr/>
          <p:nvPr/>
        </p:nvSpPr>
        <p:spPr>
          <a:xfrm>
            <a:off x="6096000" y="4953000"/>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218" name="Picture 2" descr="C:\Users\Ed Smith\Documents\Personal\USCGA\National GPS Course Development\USCG Aux GPS Graphics\JPEG Format\2-11 sm chartplotte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447800"/>
            <a:ext cx="6717640" cy="4724400"/>
          </a:xfrm>
          <a:prstGeom prst="rect">
            <a:avLst/>
          </a:prstGeom>
          <a:noFill/>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98483963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Typical Fixed-Mount Installation</a:t>
            </a:r>
            <a:br>
              <a:rPr lang="en-US" sz="3600" dirty="0" smtClean="0"/>
            </a:br>
            <a:r>
              <a:rPr lang="en-US" sz="2000" dirty="0" smtClean="0"/>
              <a:t>-removable-</a:t>
            </a:r>
            <a:endParaRPr lang="en-US" sz="2000" dirty="0"/>
          </a:p>
        </p:txBody>
      </p:sp>
      <p:pic>
        <p:nvPicPr>
          <p:cNvPr id="1027" name="Picture 3" descr="C:\Users\Ed Smith\Documents\Personal\USCGA\National GPS Course Development\USCG Aux GPS Graphics\JPEG Format\8-7 CP-Sounder Lowrance_edited-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828800"/>
            <a:ext cx="5199061" cy="4445335"/>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72051721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Typical Fixed Mount Installation</a:t>
            </a:r>
            <a:br>
              <a:rPr lang="en-US" sz="3600" dirty="0" smtClean="0"/>
            </a:br>
            <a:r>
              <a:rPr lang="en-US" sz="2000" dirty="0" smtClean="0"/>
              <a:t>-permanent-</a:t>
            </a:r>
            <a:endParaRPr lang="en-US" sz="2000" dirty="0"/>
          </a:p>
        </p:txBody>
      </p:sp>
      <p:pic>
        <p:nvPicPr>
          <p:cNvPr id="2050" name="Picture 2" descr="C:\Users\Ed Smith\Documents\Personal\USCGA\National GPS Course Development\USCG Aux GPS Graphics\JPEG Format\2-22 GPSMAP 3010C-Helm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752600"/>
            <a:ext cx="6716713" cy="4376622"/>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59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0968965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457200" y="1219200"/>
            <a:ext cx="8229600" cy="5181600"/>
          </a:xfrm>
        </p:spPr>
        <p:txBody>
          <a:bodyPr/>
          <a:lstStyle/>
          <a:p>
            <a:pPr>
              <a:buFont typeface="Arial" charset="0"/>
              <a:buChar char="•"/>
              <a:defRPr/>
            </a:pPr>
            <a:r>
              <a:rPr lang="en-US" dirty="0">
                <a:solidFill>
                  <a:schemeClr val="accent6">
                    <a:lumMod val="50000"/>
                  </a:schemeClr>
                </a:solidFill>
                <a:latin typeface="Arial" charset="0"/>
                <a:cs typeface="Arial" charset="0"/>
              </a:rPr>
              <a:t> </a:t>
            </a:r>
            <a:r>
              <a:rPr lang="en-US" dirty="0"/>
              <a:t>Registration</a:t>
            </a:r>
          </a:p>
          <a:p>
            <a:pPr>
              <a:buFont typeface="Arial" charset="0"/>
              <a:buChar char="•"/>
              <a:defRPr/>
            </a:pPr>
            <a:r>
              <a:rPr lang="en-US" dirty="0"/>
              <a:t> </a:t>
            </a:r>
            <a:r>
              <a:rPr lang="en-US" dirty="0" smtClean="0"/>
              <a:t>Contact </a:t>
            </a:r>
            <a:r>
              <a:rPr lang="en-US" dirty="0"/>
              <a:t>numbers </a:t>
            </a:r>
          </a:p>
          <a:p>
            <a:pPr>
              <a:buFont typeface="Arial" charset="0"/>
              <a:buChar char="•"/>
              <a:defRPr/>
            </a:pPr>
            <a:r>
              <a:rPr lang="en-US" dirty="0"/>
              <a:t> </a:t>
            </a:r>
            <a:r>
              <a:rPr lang="en-US" dirty="0" smtClean="0"/>
              <a:t>Facility </a:t>
            </a:r>
            <a:r>
              <a:rPr lang="en-US" dirty="0"/>
              <a:t>Amenities'</a:t>
            </a:r>
          </a:p>
          <a:p>
            <a:pPr>
              <a:buFont typeface="Arial" charset="0"/>
              <a:buChar char="•"/>
              <a:defRPr/>
            </a:pPr>
            <a:r>
              <a:rPr lang="en-US" dirty="0"/>
              <a:t> </a:t>
            </a:r>
            <a:r>
              <a:rPr lang="en-US" dirty="0" smtClean="0"/>
              <a:t>Class </a:t>
            </a:r>
            <a:r>
              <a:rPr lang="en-US" dirty="0"/>
              <a:t>Schedule</a:t>
            </a:r>
          </a:p>
          <a:p>
            <a:pPr>
              <a:buFont typeface="Arial" charset="0"/>
              <a:buChar char="•"/>
              <a:defRPr/>
            </a:pPr>
            <a:r>
              <a:rPr lang="en-US" dirty="0"/>
              <a:t> </a:t>
            </a:r>
            <a:r>
              <a:rPr lang="en-US" dirty="0" smtClean="0"/>
              <a:t>Topic </a:t>
            </a:r>
            <a:r>
              <a:rPr lang="en-US" dirty="0"/>
              <a:t>Presentation</a:t>
            </a:r>
          </a:p>
          <a:p>
            <a:pPr>
              <a:buFont typeface="Arial" charset="0"/>
              <a:buChar char="•"/>
              <a:defRPr/>
            </a:pPr>
            <a:r>
              <a:rPr lang="en-US" dirty="0"/>
              <a:t> </a:t>
            </a:r>
            <a:r>
              <a:rPr lang="en-US" dirty="0" smtClean="0"/>
              <a:t>Tools</a:t>
            </a:r>
            <a:endParaRPr lang="en-US" dirty="0"/>
          </a:p>
        </p:txBody>
      </p:sp>
      <p:pic>
        <p:nvPicPr>
          <p:cNvPr id="4" name="Picture 9" descr="navigati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80057027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d Smith\Documents\Personal\USCGA\National GPS Course Development\USCG Aux GPS Graphics\JPEG Format\9-1b GPS US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352800"/>
            <a:ext cx="2865437" cy="2279085"/>
          </a:xfrm>
          <a:prstGeom prst="rect">
            <a:avLst/>
          </a:prstGeom>
          <a:noFill/>
        </p:spPr>
      </p:pic>
      <p:sp>
        <p:nvSpPr>
          <p:cNvPr id="2" name="Title 1"/>
          <p:cNvSpPr>
            <a:spLocks noGrp="1"/>
          </p:cNvSpPr>
          <p:nvPr>
            <p:ph type="title"/>
          </p:nvPr>
        </p:nvSpPr>
        <p:spPr/>
        <p:txBody>
          <a:bodyPr/>
          <a:lstStyle/>
          <a:p>
            <a:r>
              <a:rPr lang="en-US" sz="3200" dirty="0" smtClean="0"/>
              <a:t>Computer Connected to a Basic GPS</a:t>
            </a:r>
            <a:endParaRPr lang="en-US" sz="3200" dirty="0"/>
          </a:p>
        </p:txBody>
      </p:sp>
      <p:pic>
        <p:nvPicPr>
          <p:cNvPr id="118786" name="Picture 2"/>
          <p:cNvPicPr>
            <a:picLocks noChangeAspect="1" noChangeArrowheads="1"/>
          </p:cNvPicPr>
          <p:nvPr/>
        </p:nvPicPr>
        <p:blipFill>
          <a:blip r:embed="rId4" cstate="print"/>
          <a:srcRect/>
          <a:stretch>
            <a:fillRect/>
          </a:stretch>
        </p:blipFill>
        <p:spPr bwMode="auto">
          <a:xfrm>
            <a:off x="4800600" y="2209800"/>
            <a:ext cx="3048000" cy="2768438"/>
          </a:xfrm>
          <a:prstGeom prst="rect">
            <a:avLst/>
          </a:prstGeom>
          <a:noFill/>
          <a:ln w="9525">
            <a:noFill/>
            <a:miter lim="800000"/>
            <a:headEnd/>
            <a:tailEnd/>
          </a:ln>
        </p:spPr>
      </p:pic>
      <p:cxnSp>
        <p:nvCxnSpPr>
          <p:cNvPr id="8" name="Straight Arrow Connector 7"/>
          <p:cNvCxnSpPr/>
          <p:nvPr/>
        </p:nvCxnSpPr>
        <p:spPr>
          <a:xfrm>
            <a:off x="4267200" y="4267200"/>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8810" y="5711588"/>
            <a:ext cx="7826053" cy="646331"/>
          </a:xfrm>
          <a:prstGeom prst="rect">
            <a:avLst/>
          </a:prstGeom>
          <a:noFill/>
        </p:spPr>
        <p:txBody>
          <a:bodyPr wrap="none" rtlCol="0">
            <a:spAutoFit/>
          </a:bodyPr>
          <a:lstStyle/>
          <a:p>
            <a:r>
              <a:rPr lang="en-US" sz="3600" dirty="0" smtClean="0">
                <a:solidFill>
                  <a:schemeClr val="accent6"/>
                </a:solidFill>
                <a:latin typeface="+mj-lt"/>
              </a:rPr>
              <a:t>Result – A Powerful Chartplotter!</a:t>
            </a:r>
            <a:endParaRPr lang="en-US" sz="3600" dirty="0">
              <a:solidFill>
                <a:schemeClr val="accent6"/>
              </a:solidFill>
              <a:latin typeface="+mj-lt"/>
            </a:endParaRPr>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07811808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Non-Marine Specific GPS Devices</a:t>
            </a:r>
            <a:br>
              <a:rPr lang="en-US" sz="3600" dirty="0" smtClean="0"/>
            </a:br>
            <a:r>
              <a:rPr lang="en-US" sz="1800" dirty="0" smtClean="0"/>
              <a:t>-useful for marine navigation-</a:t>
            </a:r>
            <a:endParaRPr lang="en-US" sz="1800" dirty="0"/>
          </a:p>
        </p:txBody>
      </p:sp>
      <p:sp>
        <p:nvSpPr>
          <p:cNvPr id="6" name="TextBox 5"/>
          <p:cNvSpPr txBox="1"/>
          <p:nvPr/>
        </p:nvSpPr>
        <p:spPr>
          <a:xfrm>
            <a:off x="1828800" y="2590800"/>
            <a:ext cx="2598340" cy="461665"/>
          </a:xfrm>
          <a:prstGeom prst="rect">
            <a:avLst/>
          </a:prstGeom>
          <a:noFill/>
        </p:spPr>
        <p:txBody>
          <a:bodyPr wrap="none" rtlCol="0">
            <a:spAutoFit/>
          </a:bodyPr>
          <a:lstStyle/>
          <a:p>
            <a:r>
              <a:rPr lang="en-US" sz="2400" dirty="0" smtClean="0">
                <a:latin typeface="+mj-lt"/>
              </a:rPr>
              <a:t>Tablet Computers</a:t>
            </a:r>
            <a:endParaRPr lang="en-US" sz="2400" dirty="0">
              <a:latin typeface="+mj-lt"/>
            </a:endParaRPr>
          </a:p>
        </p:txBody>
      </p:sp>
      <p:sp>
        <p:nvSpPr>
          <p:cNvPr id="7" name="TextBox 6"/>
          <p:cNvSpPr txBox="1"/>
          <p:nvPr/>
        </p:nvSpPr>
        <p:spPr>
          <a:xfrm>
            <a:off x="1981200" y="4648200"/>
            <a:ext cx="2135521" cy="461665"/>
          </a:xfrm>
          <a:prstGeom prst="rect">
            <a:avLst/>
          </a:prstGeom>
          <a:noFill/>
        </p:spPr>
        <p:txBody>
          <a:bodyPr wrap="none" rtlCol="0">
            <a:spAutoFit/>
          </a:bodyPr>
          <a:lstStyle/>
          <a:p>
            <a:r>
              <a:rPr lang="en-US" sz="2400" dirty="0" smtClean="0">
                <a:latin typeface="+mj-lt"/>
              </a:rPr>
              <a:t>Smart Phones</a:t>
            </a:r>
            <a:endParaRPr lang="en-US" sz="2400" dirty="0">
              <a:latin typeface="+mj-lt"/>
            </a:endParaRPr>
          </a:p>
        </p:txBody>
      </p:sp>
      <p:pic>
        <p:nvPicPr>
          <p:cNvPr id="11266" name="Picture 2" descr="C:\Users\Ed Smith\Documents\Personal\USCGA\National GPS Course Development\USCG Aux GPS Graphics\JPEG Format\2-xxc ipad-inavx.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676400"/>
            <a:ext cx="3429000" cy="2652713"/>
          </a:xfrm>
          <a:prstGeom prst="rect">
            <a:avLst/>
          </a:prstGeom>
          <a:noFill/>
        </p:spPr>
      </p:pic>
      <p:pic>
        <p:nvPicPr>
          <p:cNvPr id="11267" name="Picture 3" descr="C:\Users\Ed Smith\Documents\Personal\USCGA\National GPS Course Development\USCG Aux GPS Graphics\JPEG Format\2-xxa cellphone na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4267200"/>
            <a:ext cx="1228690" cy="2200275"/>
          </a:xfrm>
          <a:prstGeom prst="rect">
            <a:avLst/>
          </a:prstGeom>
          <a:noFill/>
        </p:spPr>
      </p:pic>
      <p:pic>
        <p:nvPicPr>
          <p:cNvPr id="11268" name="Picture 4" descr="C:\Users\Ed Smith\Documents\Personal\USCGA\National GPS Course Development\USCG Aux GPS Graphics\JPEG Format\2-xxb iphone-inavx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4200" y="4267200"/>
            <a:ext cx="1264252" cy="2133600"/>
          </a:xfrm>
          <a:prstGeom prst="rect">
            <a:avLst/>
          </a:prstGeom>
          <a:noFill/>
        </p:spPr>
      </p:pic>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9672799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04800" y="2438400"/>
            <a:ext cx="8001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lvl1pPr algn="l" eaLnBrk="0" hangingPunct="0">
              <a:defRPr sz="4400">
                <a:solidFill>
                  <a:srgbClr val="FFFFFF"/>
                </a:solidFill>
                <a:latin typeface="+mj-lt"/>
                <a:ea typeface="+mj-ea"/>
                <a:cs typeface="+mj-cs"/>
                <a:sym typeface="Verdana" charset="0"/>
              </a:defRPr>
            </a:lvl1pPr>
            <a:lvl2pPr algn="l" eaLnBrk="0" hangingPunct="0">
              <a:defRPr sz="4400">
                <a:solidFill>
                  <a:srgbClr val="FFFFFF"/>
                </a:solidFill>
                <a:latin typeface="Verdana" charset="0"/>
                <a:sym typeface="Verdana" charset="0"/>
              </a:defRPr>
            </a:lvl2pPr>
            <a:lvl3pPr algn="l" eaLnBrk="0" hangingPunct="0">
              <a:defRPr sz="4400">
                <a:solidFill>
                  <a:srgbClr val="FFFFFF"/>
                </a:solidFill>
                <a:latin typeface="Verdana" charset="0"/>
                <a:sym typeface="Verdana" charset="0"/>
              </a:defRPr>
            </a:lvl3pPr>
            <a:lvl4pPr algn="l" eaLnBrk="0" hangingPunct="0">
              <a:defRPr sz="4400">
                <a:solidFill>
                  <a:srgbClr val="FFFFFF"/>
                </a:solidFill>
                <a:latin typeface="Verdana" charset="0"/>
                <a:sym typeface="Verdana" charset="0"/>
              </a:defRPr>
            </a:lvl4pPr>
            <a:lvl5pPr algn="l" eaLnBrk="0" hangingPunct="0">
              <a:defRPr sz="4400">
                <a:solidFill>
                  <a:srgbClr val="FFFFFF"/>
                </a:solidFill>
                <a:latin typeface="Verdana" charset="0"/>
                <a:sym typeface="Verdana" charset="0"/>
              </a:defRPr>
            </a:lvl5pPr>
            <a:lvl6pPr marL="457200" fontAlgn="base">
              <a:spcBef>
                <a:spcPct val="0"/>
              </a:spcBef>
              <a:spcAft>
                <a:spcPct val="0"/>
              </a:spcAft>
              <a:defRPr sz="4400">
                <a:solidFill>
                  <a:srgbClr val="FFFFFF"/>
                </a:solidFill>
                <a:latin typeface="Verdana" charset="0"/>
                <a:sym typeface="Verdana" charset="0"/>
              </a:defRPr>
            </a:lvl6pPr>
            <a:lvl7pPr marL="914400" fontAlgn="base">
              <a:spcBef>
                <a:spcPct val="0"/>
              </a:spcBef>
              <a:spcAft>
                <a:spcPct val="0"/>
              </a:spcAft>
              <a:defRPr sz="4400">
                <a:solidFill>
                  <a:srgbClr val="FFFFFF"/>
                </a:solidFill>
                <a:latin typeface="Verdana" charset="0"/>
                <a:sym typeface="Verdana" charset="0"/>
              </a:defRPr>
            </a:lvl7pPr>
            <a:lvl8pPr marL="1371600" fontAlgn="base">
              <a:spcBef>
                <a:spcPct val="0"/>
              </a:spcBef>
              <a:spcAft>
                <a:spcPct val="0"/>
              </a:spcAft>
              <a:defRPr sz="4400">
                <a:solidFill>
                  <a:srgbClr val="FFFFFF"/>
                </a:solidFill>
                <a:latin typeface="Verdana" charset="0"/>
                <a:sym typeface="Verdana" charset="0"/>
              </a:defRPr>
            </a:lvl8pPr>
            <a:lvl9pPr marL="1828800" fontAlgn="base">
              <a:spcBef>
                <a:spcPct val="0"/>
              </a:spcBef>
              <a:spcAft>
                <a:spcPct val="0"/>
              </a:spcAft>
              <a:defRPr sz="4400">
                <a:solidFill>
                  <a:srgbClr val="FFFFFF"/>
                </a:solidFill>
                <a:latin typeface="Verdana" charset="0"/>
                <a:sym typeface="Verdana" charset="0"/>
              </a:defRPr>
            </a:lvl9pPr>
          </a:lstStyle>
          <a:p>
            <a:pPr algn="ctr"/>
            <a:r>
              <a:rPr lang="en-US" dirty="0">
                <a:solidFill>
                  <a:schemeClr val="accent6"/>
                </a:solidFill>
              </a:rPr>
              <a:t>How to Use a Marine GPS as a Navigational Tool</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5481801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Components</a:t>
            </a:r>
            <a:endParaRPr lang="en-US" dirty="0"/>
          </a:p>
        </p:txBody>
      </p:sp>
      <p:pic>
        <p:nvPicPr>
          <p:cNvPr id="3074" name="Picture 2" descr="C:\Users\Ed Smith\Documents\Personal\USCGA\National GPS Course Development\USCG Aux GPS Graphics\JPEG Format\2-4 handheld featur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676400"/>
            <a:ext cx="4722812" cy="4642378"/>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63211476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87" y="4549"/>
            <a:ext cx="7772400" cy="909851"/>
          </a:xfrm>
        </p:spPr>
        <p:txBody>
          <a:bodyPr/>
          <a:lstStyle/>
          <a:p>
            <a:r>
              <a:rPr lang="en-US" dirty="0" smtClean="0"/>
              <a:t>Power-Up</a:t>
            </a:r>
            <a:endParaRPr lang="en-US" dirty="0"/>
          </a:p>
        </p:txBody>
      </p:sp>
      <p:pic>
        <p:nvPicPr>
          <p:cNvPr id="12290" name="Picture 2" descr="C:\Users\Ed Smith\Documents\Personal\USCGA\National GPS Course Development\USCG Aux GPS Graphics\JPEG Format\2-1 start up scr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447800"/>
            <a:ext cx="6795900" cy="4473575"/>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2107318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Satellite Acquisition Screen</a:t>
            </a:r>
            <a:endParaRPr lang="en-US" dirty="0"/>
          </a:p>
        </p:txBody>
      </p:sp>
      <p:pic>
        <p:nvPicPr>
          <p:cNvPr id="13314" name="Picture 2" descr="C:\Users\Ed Smith\Documents\Personal\USCGA\National GPS Course Development\USCG Aux GPS Graphics\JPEG Format\2-29 Sat Scr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676400"/>
            <a:ext cx="7156450" cy="4476750"/>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29320450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Get an Accurate Fix</a:t>
            </a:r>
            <a:endParaRPr lang="en-US" dirty="0"/>
          </a:p>
        </p:txBody>
      </p:sp>
      <p:sp>
        <p:nvSpPr>
          <p:cNvPr id="5" name="Content Placeholder 4"/>
          <p:cNvSpPr>
            <a:spLocks noGrp="1"/>
          </p:cNvSpPr>
          <p:nvPr>
            <p:ph idx="1"/>
          </p:nvPr>
        </p:nvSpPr>
        <p:spPr>
          <a:xfrm>
            <a:off x="457200" y="1447800"/>
            <a:ext cx="8305800" cy="4572000"/>
          </a:xfrm>
        </p:spPr>
        <p:txBody>
          <a:bodyPr/>
          <a:lstStyle/>
          <a:p>
            <a:r>
              <a:rPr lang="en-US" dirty="0" smtClean="0"/>
              <a:t>Cold Start</a:t>
            </a:r>
          </a:p>
          <a:p>
            <a:pPr lvl="1"/>
            <a:r>
              <a:rPr lang="en-US" dirty="0" smtClean="0"/>
              <a:t>GPS moved significantly since last used</a:t>
            </a:r>
          </a:p>
          <a:p>
            <a:pPr lvl="1"/>
            <a:r>
              <a:rPr lang="en-US" dirty="0" smtClean="0"/>
              <a:t>GPS not used for several months</a:t>
            </a:r>
          </a:p>
          <a:p>
            <a:pPr lvl="1"/>
            <a:r>
              <a:rPr lang="en-US" dirty="0" smtClean="0"/>
              <a:t>Maybe 20 minutes to get a fix</a:t>
            </a:r>
          </a:p>
          <a:p>
            <a:r>
              <a:rPr lang="en-US" dirty="0" smtClean="0"/>
              <a:t>Warm Start</a:t>
            </a:r>
          </a:p>
          <a:p>
            <a:pPr lvl="1"/>
            <a:r>
              <a:rPr lang="en-US" dirty="0" smtClean="0"/>
              <a:t>Fix takes a matter of a few seconds</a:t>
            </a:r>
          </a:p>
          <a:p>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62458979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Buttons</a:t>
            </a:r>
            <a:endParaRPr lang="en-US" dirty="0"/>
          </a:p>
        </p:txBody>
      </p:sp>
      <p:pic>
        <p:nvPicPr>
          <p:cNvPr id="7" name="Picture 6" descr="Std Horizon pp44.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157410"/>
            <a:ext cx="8532826" cy="3100390"/>
          </a:xfrm>
          <a:prstGeom prst="rect">
            <a:avLst/>
          </a:prstGeom>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3532996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Buttons</a:t>
            </a:r>
            <a:endParaRPr lang="en-US" dirty="0"/>
          </a:p>
        </p:txBody>
      </p:sp>
      <p:pic>
        <p:nvPicPr>
          <p:cNvPr id="14338" name="Picture 2" descr="C:\Users\Ed Smith\Documents\Personal\USCGA\National GPS Course Development\USCG Aux GPS Graphics\JPEG Format\2-26 gps butto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524000"/>
            <a:ext cx="5450273" cy="4241800"/>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68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03927382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7724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algn="ctr"/>
            <a:r>
              <a:rPr lang="en-US" kern="1200" dirty="0">
                <a:solidFill>
                  <a:schemeClr val="accent6"/>
                </a:solidFill>
                <a:sym typeface="Gill Sans" charset="0"/>
              </a:rPr>
              <a:t>GPS Screens</a:t>
            </a:r>
          </a:p>
        </p:txBody>
      </p:sp>
    </p:spTree>
    <p:extLst>
      <p:ext uri="{BB962C8B-B14F-4D97-AF65-F5344CB8AC3E}">
        <p14:creationId xmlns:p14="http://schemas.microsoft.com/office/powerpoint/2010/main" val="22087350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
            <a:ext cx="7772400" cy="1143000"/>
          </a:xfrm>
        </p:spPr>
        <p:txBody>
          <a:bodyPr/>
          <a:lstStyle/>
          <a:p>
            <a:r>
              <a:rPr lang="en-US" sz="3600" dirty="0" smtClean="0"/>
              <a:t>Why Have a GPS On Your Boat?</a:t>
            </a:r>
            <a:endParaRPr lang="en-US" sz="3600" dirty="0"/>
          </a:p>
        </p:txBody>
      </p:sp>
      <p:sp>
        <p:nvSpPr>
          <p:cNvPr id="5" name="Content Placeholder 4"/>
          <p:cNvSpPr>
            <a:spLocks noGrp="1"/>
          </p:cNvSpPr>
          <p:nvPr>
            <p:ph idx="1"/>
          </p:nvPr>
        </p:nvSpPr>
        <p:spPr>
          <a:xfrm>
            <a:off x="1371600" y="2209800"/>
            <a:ext cx="7010400" cy="4114800"/>
          </a:xfrm>
        </p:spPr>
        <p:txBody>
          <a:bodyPr/>
          <a:lstStyle/>
          <a:p>
            <a:r>
              <a:rPr lang="en-US" dirty="0" smtClean="0"/>
              <a:t>Assist with navigation</a:t>
            </a:r>
          </a:p>
          <a:p>
            <a:r>
              <a:rPr lang="en-US" dirty="0" smtClean="0"/>
              <a:t>Provide your position for help</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5347185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Ed Smith\Documents\Personal\USCGA\National GPS Course Development\USCG Aux GPS Graphics\JPEG Format\2-30 chart scree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219200"/>
            <a:ext cx="7272421" cy="4876800"/>
          </a:xfrm>
          <a:prstGeom prst="rect">
            <a:avLst/>
          </a:prstGeom>
          <a:noFill/>
        </p:spPr>
      </p:pic>
      <p:sp>
        <p:nvSpPr>
          <p:cNvPr id="4" name="Title 5"/>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Chart Screen</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14149784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3"/>
          <p:cNvGrpSpPr>
            <a:grpSpLocks/>
          </p:cNvGrpSpPr>
          <p:nvPr/>
        </p:nvGrpSpPr>
        <p:grpSpPr bwMode="auto">
          <a:xfrm>
            <a:off x="1108303" y="2110854"/>
            <a:ext cx="2438400" cy="3124200"/>
            <a:chOff x="1104" y="1056"/>
            <a:chExt cx="864" cy="1152"/>
          </a:xfrm>
        </p:grpSpPr>
        <p:pic>
          <p:nvPicPr>
            <p:cNvPr id="8" name="Picture 14" descr="cc1"/>
            <p:cNvPicPr>
              <a:picLocks noChangeAspect="1" noChangeArrowheads="1"/>
            </p:cNvPicPr>
            <p:nvPr/>
          </p:nvPicPr>
          <p:blipFill>
            <a:blip r:embed="rId3" cstate="print"/>
            <a:srcRect/>
            <a:stretch>
              <a:fillRect/>
            </a:stretch>
          </p:blipFill>
          <p:spPr bwMode="auto">
            <a:xfrm>
              <a:off x="1104" y="1056"/>
              <a:ext cx="864" cy="1152"/>
            </a:xfrm>
            <a:prstGeom prst="rect">
              <a:avLst/>
            </a:prstGeom>
            <a:noFill/>
            <a:ln w="9525">
              <a:noFill/>
              <a:miter lim="800000"/>
              <a:headEnd/>
              <a:tailEnd/>
            </a:ln>
          </p:spPr>
        </p:pic>
        <p:grpSp>
          <p:nvGrpSpPr>
            <p:cNvPr id="9" name="Group 15"/>
            <p:cNvGrpSpPr>
              <a:grpSpLocks noChangeAspect="1"/>
            </p:cNvGrpSpPr>
            <p:nvPr/>
          </p:nvGrpSpPr>
          <p:grpSpPr bwMode="auto">
            <a:xfrm>
              <a:off x="1281" y="1676"/>
              <a:ext cx="531" cy="144"/>
              <a:chOff x="4512" y="1119"/>
              <a:chExt cx="885" cy="240"/>
            </a:xfrm>
          </p:grpSpPr>
          <p:sp>
            <p:nvSpPr>
              <p:cNvPr id="11" name="Rectangle 16"/>
              <p:cNvSpPr>
                <a:spLocks noChangeAspect="1" noChangeArrowheads="1"/>
              </p:cNvSpPr>
              <p:nvPr/>
            </p:nvSpPr>
            <p:spPr bwMode="auto">
              <a:xfrm rot="-4500000">
                <a:off x="5043" y="1005"/>
                <a:ext cx="63" cy="645"/>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2" name="AutoShape 17"/>
              <p:cNvSpPr>
                <a:spLocks noChangeAspect="1" noChangeArrowheads="1"/>
              </p:cNvSpPr>
              <p:nvPr/>
            </p:nvSpPr>
            <p:spPr bwMode="auto">
              <a:xfrm rot="-4500000">
                <a:off x="4572" y="1059"/>
                <a:ext cx="192" cy="311"/>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grpSp>
        <p:sp>
          <p:nvSpPr>
            <p:cNvPr id="10" name="Rectangle 18"/>
            <p:cNvSpPr>
              <a:spLocks noChangeAspect="1" noChangeArrowheads="1"/>
            </p:cNvSpPr>
            <p:nvPr/>
          </p:nvSpPr>
          <p:spPr bwMode="auto">
            <a:xfrm>
              <a:off x="1527" y="1363"/>
              <a:ext cx="27" cy="149"/>
            </a:xfrm>
            <a:prstGeom prst="rect">
              <a:avLst/>
            </a:prstGeom>
            <a:solidFill>
              <a:schemeClr val="tx1"/>
            </a:solidFill>
            <a:ln w="9525">
              <a:solidFill>
                <a:schemeClr val="tx1"/>
              </a:solidFill>
              <a:miter lim="800000"/>
              <a:headEnd/>
              <a:tailEnd/>
            </a:ln>
          </p:spPr>
          <p:txBody>
            <a:bodyPr wrap="none" anchor="ctr"/>
            <a:lstStyle/>
            <a:p>
              <a:endParaRPr lang="en-US" dirty="0"/>
            </a:p>
          </p:txBody>
        </p:sp>
      </p:grpSp>
      <p:grpSp>
        <p:nvGrpSpPr>
          <p:cNvPr id="13" name="Group 20"/>
          <p:cNvGrpSpPr>
            <a:grpSpLocks noChangeAspect="1"/>
          </p:cNvGrpSpPr>
          <p:nvPr/>
        </p:nvGrpSpPr>
        <p:grpSpPr bwMode="auto">
          <a:xfrm>
            <a:off x="5645416" y="2133600"/>
            <a:ext cx="2355584" cy="3124200"/>
            <a:chOff x="731" y="2291"/>
            <a:chExt cx="1115" cy="1486"/>
          </a:xfrm>
        </p:grpSpPr>
        <p:pic>
          <p:nvPicPr>
            <p:cNvPr id="14" name="Picture 21" descr="p4"/>
            <p:cNvPicPr>
              <a:picLocks noChangeAspect="1" noChangeArrowheads="1"/>
            </p:cNvPicPr>
            <p:nvPr/>
          </p:nvPicPr>
          <p:blipFill>
            <a:blip r:embed="rId4" cstate="print"/>
            <a:srcRect/>
            <a:stretch>
              <a:fillRect/>
            </a:stretch>
          </p:blipFill>
          <p:spPr bwMode="auto">
            <a:xfrm>
              <a:off x="731" y="2291"/>
              <a:ext cx="1115" cy="1486"/>
            </a:xfrm>
            <a:prstGeom prst="rect">
              <a:avLst/>
            </a:prstGeom>
            <a:noFill/>
            <a:ln w="9525">
              <a:noFill/>
              <a:miter lim="800000"/>
              <a:headEnd/>
              <a:tailEnd/>
            </a:ln>
          </p:spPr>
        </p:pic>
        <p:sp>
          <p:nvSpPr>
            <p:cNvPr id="15" name="Rectangle 22"/>
            <p:cNvSpPr>
              <a:spLocks noChangeAspect="1" noChangeArrowheads="1"/>
            </p:cNvSpPr>
            <p:nvPr/>
          </p:nvSpPr>
          <p:spPr bwMode="auto">
            <a:xfrm>
              <a:off x="1278" y="2688"/>
              <a:ext cx="35" cy="192"/>
            </a:xfrm>
            <a:prstGeom prst="rect">
              <a:avLst/>
            </a:prstGeom>
            <a:solidFill>
              <a:schemeClr val="tx1"/>
            </a:solidFill>
            <a:ln w="9525">
              <a:solidFill>
                <a:schemeClr val="tx1"/>
              </a:solidFill>
              <a:miter lim="800000"/>
              <a:headEnd/>
              <a:tailEnd/>
            </a:ln>
          </p:spPr>
          <p:txBody>
            <a:bodyPr wrap="none" anchor="ctr"/>
            <a:lstStyle/>
            <a:p>
              <a:endParaRPr lang="en-US" dirty="0"/>
            </a:p>
          </p:txBody>
        </p:sp>
        <p:grpSp>
          <p:nvGrpSpPr>
            <p:cNvPr id="16" name="Group 23"/>
            <p:cNvGrpSpPr>
              <a:grpSpLocks noChangeAspect="1"/>
            </p:cNvGrpSpPr>
            <p:nvPr/>
          </p:nvGrpSpPr>
          <p:grpSpPr bwMode="auto">
            <a:xfrm rot="4560000">
              <a:off x="990" y="3130"/>
              <a:ext cx="686" cy="186"/>
              <a:chOff x="4512" y="1119"/>
              <a:chExt cx="885" cy="240"/>
            </a:xfrm>
          </p:grpSpPr>
          <p:sp>
            <p:nvSpPr>
              <p:cNvPr id="17" name="Rectangle 24"/>
              <p:cNvSpPr>
                <a:spLocks noChangeAspect="1" noChangeArrowheads="1"/>
              </p:cNvSpPr>
              <p:nvPr/>
            </p:nvSpPr>
            <p:spPr bwMode="auto">
              <a:xfrm rot="-4500000">
                <a:off x="5043" y="1005"/>
                <a:ext cx="63" cy="645"/>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8" name="AutoShape 25"/>
              <p:cNvSpPr>
                <a:spLocks noChangeAspect="1" noChangeArrowheads="1"/>
              </p:cNvSpPr>
              <p:nvPr/>
            </p:nvSpPr>
            <p:spPr bwMode="auto">
              <a:xfrm rot="-4500000">
                <a:off x="4572" y="1059"/>
                <a:ext cx="192" cy="311"/>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dirty="0"/>
              </a:p>
            </p:txBody>
          </p:sp>
        </p:grpSp>
      </p:grpSp>
      <p:sp>
        <p:nvSpPr>
          <p:cNvPr id="19" name="TextBox 18"/>
          <p:cNvSpPr txBox="1"/>
          <p:nvPr/>
        </p:nvSpPr>
        <p:spPr>
          <a:xfrm>
            <a:off x="756848" y="1219200"/>
            <a:ext cx="3141308" cy="523220"/>
          </a:xfrm>
          <a:prstGeom prst="rect">
            <a:avLst/>
          </a:prstGeom>
          <a:noFill/>
        </p:spPr>
        <p:txBody>
          <a:bodyPr wrap="none" rtlCol="0">
            <a:spAutoFit/>
          </a:bodyPr>
          <a:lstStyle/>
          <a:p>
            <a:r>
              <a:rPr lang="en-US" sz="2800" dirty="0">
                <a:solidFill>
                  <a:schemeClr val="accent2">
                    <a:lumMod val="75000"/>
                  </a:schemeClr>
                </a:solidFill>
                <a:latin typeface="+mj-lt"/>
              </a:rPr>
              <a:t>V</a:t>
            </a:r>
            <a:r>
              <a:rPr lang="en-US" sz="2800" dirty="0" smtClean="0">
                <a:solidFill>
                  <a:schemeClr val="accent2">
                    <a:lumMod val="75000"/>
                  </a:schemeClr>
                </a:solidFill>
                <a:latin typeface="+mj-lt"/>
              </a:rPr>
              <a:t>essel’s heading</a:t>
            </a:r>
            <a:endParaRPr lang="en-US" sz="2800" dirty="0">
              <a:solidFill>
                <a:schemeClr val="accent2">
                  <a:lumMod val="75000"/>
                </a:schemeClr>
              </a:solidFill>
              <a:latin typeface="+mj-lt"/>
            </a:endParaRPr>
          </a:p>
        </p:txBody>
      </p:sp>
      <p:sp>
        <p:nvSpPr>
          <p:cNvPr id="20" name="TextBox 19"/>
          <p:cNvSpPr txBox="1"/>
          <p:nvPr/>
        </p:nvSpPr>
        <p:spPr>
          <a:xfrm>
            <a:off x="374289" y="5527343"/>
            <a:ext cx="4372094" cy="461665"/>
          </a:xfrm>
          <a:prstGeom prst="rect">
            <a:avLst/>
          </a:prstGeom>
          <a:noFill/>
        </p:spPr>
        <p:txBody>
          <a:bodyPr wrap="none" rtlCol="0">
            <a:spAutoFit/>
          </a:bodyPr>
          <a:lstStyle/>
          <a:p>
            <a:r>
              <a:rPr lang="en-US" sz="2400" dirty="0">
                <a:solidFill>
                  <a:schemeClr val="accent2">
                    <a:lumMod val="75000"/>
                  </a:schemeClr>
                </a:solidFill>
                <a:latin typeface="+mj-lt"/>
              </a:rPr>
              <a:t>P</a:t>
            </a:r>
            <a:r>
              <a:rPr lang="en-US" sz="2400" dirty="0" smtClean="0">
                <a:solidFill>
                  <a:schemeClr val="accent2">
                    <a:lumMod val="75000"/>
                  </a:schemeClr>
                </a:solidFill>
                <a:latin typeface="+mj-lt"/>
              </a:rPr>
              <a:t>ointing to active waypoint</a:t>
            </a:r>
            <a:endParaRPr lang="en-US" sz="2400" dirty="0">
              <a:solidFill>
                <a:schemeClr val="accent2">
                  <a:lumMod val="75000"/>
                </a:schemeClr>
              </a:solidFill>
              <a:latin typeface="+mj-lt"/>
            </a:endParaRPr>
          </a:p>
        </p:txBody>
      </p:sp>
      <p:cxnSp>
        <p:nvCxnSpPr>
          <p:cNvPr id="22" name="Straight Arrow Connector 21"/>
          <p:cNvCxnSpPr>
            <a:endCxn id="10" idx="3"/>
          </p:cNvCxnSpPr>
          <p:nvPr/>
        </p:nvCxnSpPr>
        <p:spPr>
          <a:xfrm>
            <a:off x="1108303" y="1742420"/>
            <a:ext cx="1270000" cy="1403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895600" y="4191000"/>
            <a:ext cx="457201"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81600" y="5588898"/>
            <a:ext cx="3603552" cy="400110"/>
          </a:xfrm>
          <a:prstGeom prst="rect">
            <a:avLst/>
          </a:prstGeom>
          <a:noFill/>
        </p:spPr>
        <p:txBody>
          <a:bodyPr wrap="none" rtlCol="0">
            <a:spAutoFit/>
          </a:bodyPr>
          <a:lstStyle/>
          <a:p>
            <a:r>
              <a:rPr lang="en-US" sz="2000" dirty="0">
                <a:solidFill>
                  <a:schemeClr val="accent2">
                    <a:lumMod val="75000"/>
                  </a:schemeClr>
                </a:solidFill>
                <a:latin typeface="+mj-lt"/>
              </a:rPr>
              <a:t>H</a:t>
            </a:r>
            <a:r>
              <a:rPr lang="en-US" sz="2000" dirty="0" smtClean="0">
                <a:solidFill>
                  <a:schemeClr val="accent2">
                    <a:lumMod val="75000"/>
                  </a:schemeClr>
                </a:solidFill>
                <a:latin typeface="+mj-lt"/>
              </a:rPr>
              <a:t>eaded to active waypoint</a:t>
            </a:r>
            <a:endParaRPr lang="en-US" sz="2000" dirty="0">
              <a:solidFill>
                <a:schemeClr val="accent2">
                  <a:lumMod val="75000"/>
                </a:schemeClr>
              </a:solidFill>
              <a:latin typeface="+mj-lt"/>
            </a:endParaRPr>
          </a:p>
        </p:txBody>
      </p:sp>
      <p:sp>
        <p:nvSpPr>
          <p:cNvPr id="30" name="Rectangle 29"/>
          <p:cNvSpPr/>
          <p:nvPr/>
        </p:nvSpPr>
        <p:spPr>
          <a:xfrm>
            <a:off x="2031638" y="6019800"/>
            <a:ext cx="5437706" cy="523220"/>
          </a:xfrm>
          <a:prstGeom prst="rect">
            <a:avLst/>
          </a:prstGeom>
        </p:spPr>
        <p:txBody>
          <a:bodyPr wrap="none">
            <a:spAutoFit/>
          </a:bodyPr>
          <a:lstStyle/>
          <a:p>
            <a:pPr>
              <a:defRPr/>
            </a:pPr>
            <a:r>
              <a:rPr lang="en-US" sz="2800" b="1" dirty="0" smtClean="0">
                <a:solidFill>
                  <a:srgbClr val="0000FF"/>
                </a:solidFill>
                <a:latin typeface="Arial" charset="0"/>
              </a:rPr>
              <a:t>Only accurate if you’re moving</a:t>
            </a:r>
            <a:endParaRPr lang="en-US" sz="2800" b="1" dirty="0">
              <a:solidFill>
                <a:srgbClr val="0000FF"/>
              </a:solidFill>
              <a:latin typeface="Arial" charset="0"/>
            </a:endParaRPr>
          </a:p>
        </p:txBody>
      </p:sp>
      <p:sp>
        <p:nvSpPr>
          <p:cNvPr id="21" name="Title 5"/>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Compass Screen</a:t>
            </a:r>
            <a:endParaRPr lang="en-US" dirty="0"/>
          </a:p>
        </p:txBody>
      </p:sp>
      <p:sp>
        <p:nvSpPr>
          <p:cNvPr id="23"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3489540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Ed Smith\Documents\Personal\USCGA\National GPS Course Development\USCG Aux GPS Graphics\JPEG Format\2-32 highway scree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371600"/>
            <a:ext cx="7646458" cy="5127625"/>
          </a:xfrm>
          <a:prstGeom prst="rect">
            <a:avLst/>
          </a:prstGeom>
          <a:noFill/>
        </p:spPr>
      </p:pic>
      <p:sp>
        <p:nvSpPr>
          <p:cNvPr id="4" name="Title 3"/>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smtClean="0"/>
              <a:t>Highway screen</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88709728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Highway screen</a:t>
            </a:r>
            <a:endParaRPr lang="en-US" dirty="0"/>
          </a:p>
        </p:txBody>
      </p:sp>
      <p:sp>
        <p:nvSpPr>
          <p:cNvPr id="8" name="TextBox 7"/>
          <p:cNvSpPr txBox="1"/>
          <p:nvPr/>
        </p:nvSpPr>
        <p:spPr>
          <a:xfrm>
            <a:off x="685800" y="4870032"/>
            <a:ext cx="2108269" cy="523220"/>
          </a:xfrm>
          <a:prstGeom prst="rect">
            <a:avLst/>
          </a:prstGeom>
          <a:noFill/>
        </p:spPr>
        <p:txBody>
          <a:bodyPr wrap="none" rtlCol="0">
            <a:spAutoFit/>
          </a:bodyPr>
          <a:lstStyle/>
          <a:p>
            <a:r>
              <a:rPr lang="en-US" sz="2800" dirty="0" smtClean="0">
                <a:latin typeface="+mj-lt"/>
              </a:rPr>
              <a:t>On-Course</a:t>
            </a:r>
            <a:endParaRPr lang="en-US" sz="2800" dirty="0">
              <a:latin typeface="+mj-lt"/>
            </a:endParaRPr>
          </a:p>
        </p:txBody>
      </p:sp>
      <p:sp>
        <p:nvSpPr>
          <p:cNvPr id="9" name="Rectangle 8"/>
          <p:cNvSpPr/>
          <p:nvPr/>
        </p:nvSpPr>
        <p:spPr>
          <a:xfrm>
            <a:off x="3662626" y="4870032"/>
            <a:ext cx="2125133" cy="523220"/>
          </a:xfrm>
          <a:prstGeom prst="rect">
            <a:avLst/>
          </a:prstGeom>
        </p:spPr>
        <p:txBody>
          <a:bodyPr wrap="none">
            <a:spAutoFit/>
          </a:bodyPr>
          <a:lstStyle/>
          <a:p>
            <a:r>
              <a:rPr lang="en-US" sz="2800" dirty="0" smtClean="0">
                <a:latin typeface="+mj-lt"/>
              </a:rPr>
              <a:t>Off-Course</a:t>
            </a:r>
            <a:endParaRPr lang="en-US" sz="2800" dirty="0">
              <a:latin typeface="+mj-lt"/>
            </a:endParaRPr>
          </a:p>
        </p:txBody>
      </p:sp>
      <p:sp>
        <p:nvSpPr>
          <p:cNvPr id="10" name="Rectangle 9"/>
          <p:cNvSpPr/>
          <p:nvPr/>
        </p:nvSpPr>
        <p:spPr>
          <a:xfrm>
            <a:off x="6096000" y="4864345"/>
            <a:ext cx="2819400" cy="954107"/>
          </a:xfrm>
          <a:prstGeom prst="rect">
            <a:avLst/>
          </a:prstGeom>
        </p:spPr>
        <p:txBody>
          <a:bodyPr wrap="square">
            <a:spAutoFit/>
          </a:bodyPr>
          <a:lstStyle/>
          <a:p>
            <a:r>
              <a:rPr lang="en-US" sz="2800" dirty="0" smtClean="0">
                <a:latin typeface="+mj-lt"/>
              </a:rPr>
              <a:t>Heading    Off-Course</a:t>
            </a:r>
            <a:endParaRPr lang="en-US" sz="2800" dirty="0">
              <a:latin typeface="+mj-lt"/>
            </a:endParaRPr>
          </a:p>
        </p:txBody>
      </p:sp>
      <p:pic>
        <p:nvPicPr>
          <p:cNvPr id="17410" name="Picture 2" descr="C:\Users\Ed Smith\Documents\Personal\USCGA\National GPS Course Development\USCG Aux GPS Graphics\JPEG Format\4-63 Hwy Scrn basic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548" y="1295399"/>
            <a:ext cx="8788615" cy="3568945"/>
          </a:xfrm>
          <a:prstGeom prst="rect">
            <a:avLst/>
          </a:prstGeom>
          <a:noFill/>
        </p:spPr>
      </p:pic>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5795539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Ed Smith\Documents\Personal\USCGA\National GPS Course Development\USCG Aux GPS Graphics\JPEG Format\2-35 trip scr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422" y="1600200"/>
            <a:ext cx="8546366" cy="3627437"/>
          </a:xfrm>
          <a:prstGeom prst="rect">
            <a:avLst/>
          </a:prstGeom>
          <a:noFill/>
        </p:spPr>
      </p:pic>
      <p:sp>
        <p:nvSpPr>
          <p:cNvPr id="4" name="Title 3"/>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Trip Computer Screen</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21753014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Ed Smith\Documents\Personal\USCGA\National GPS Course Development\USCG Aux GPS Graphics\JPEG Format\2-34B TIDE scr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19200"/>
            <a:ext cx="8077200" cy="5416476"/>
          </a:xfrm>
          <a:prstGeom prst="rect">
            <a:avLst/>
          </a:prstGeom>
          <a:noFill/>
        </p:spPr>
      </p:pic>
      <p:sp>
        <p:nvSpPr>
          <p:cNvPr id="4" name="Title 3"/>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Tide Screen</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58492551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1600" y="1219200"/>
            <a:ext cx="5867400" cy="5334000"/>
            <a:chOff x="2286000" y="1524000"/>
            <a:chExt cx="5064125" cy="4812749"/>
          </a:xfrm>
        </p:grpSpPr>
        <p:pic>
          <p:nvPicPr>
            <p:cNvPr id="20482" name="Picture 2" descr="C:\Users\Ed Smith\Documents\Personal\USCGA\National GPS Course Development\USCG Aux GPS Graphics\JPEG Format\2-36c main men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524000"/>
              <a:ext cx="4038600" cy="2022346"/>
            </a:xfrm>
            <a:prstGeom prst="rect">
              <a:avLst/>
            </a:prstGeom>
            <a:noFill/>
          </p:spPr>
        </p:pic>
        <p:pic>
          <p:nvPicPr>
            <p:cNvPr id="20483" name="Picture 3" descr="C:\Users\Ed Smith\Documents\Personal\USCGA\National GPS Course Development\USCG Aux GPS Graphics\JPEG Format\2-36d main men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3733800"/>
              <a:ext cx="1958975" cy="2602949"/>
            </a:xfrm>
            <a:prstGeom prst="rect">
              <a:avLst/>
            </a:prstGeom>
            <a:noFill/>
          </p:spPr>
        </p:pic>
        <p:pic>
          <p:nvPicPr>
            <p:cNvPr id="20484" name="Picture 4" descr="C:\Users\Ed Smith\Documents\Personal\USCGA\National GPS Course Development\USCG Aux GPS Graphics\JPEG Format\2-36f main menu tab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0" y="3657600"/>
              <a:ext cx="2016125" cy="2669064"/>
            </a:xfrm>
            <a:prstGeom prst="rect">
              <a:avLst/>
            </a:prstGeom>
            <a:noFill/>
          </p:spPr>
        </p:pic>
      </p:grpSp>
      <p:sp>
        <p:nvSpPr>
          <p:cNvPr id="7" name="Title 3"/>
          <p:cNvSpPr txBox="1">
            <a:spLocks/>
          </p:cNvSpPr>
          <p:nvPr/>
        </p:nvSpPr>
        <p:spPr>
          <a:xfrm>
            <a:off x="0" y="0"/>
            <a:ext cx="8001000" cy="838200"/>
          </a:xfrm>
          <a:prstGeom prst="rect">
            <a:avLst/>
          </a:prstGeom>
        </p:spPr>
        <p:txBody>
          <a:bodyPr/>
          <a:lstStyle>
            <a:lvl1pPr algn="l" rtl="0" eaLnBrk="0" fontAlgn="base" hangingPunct="0">
              <a:spcBef>
                <a:spcPct val="0"/>
              </a:spcBef>
              <a:spcAft>
                <a:spcPct val="0"/>
              </a:spcAft>
              <a:defRPr sz="4400">
                <a:solidFill>
                  <a:srgbClr val="FFFFFF"/>
                </a:solidFill>
                <a:latin typeface="+mj-lt"/>
                <a:ea typeface="+mj-ea"/>
                <a:cs typeface="+mj-cs"/>
                <a:sym typeface="Verdana" charset="0"/>
              </a:defRPr>
            </a:lvl1pPr>
            <a:lvl2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2pPr>
            <a:lvl3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3pPr>
            <a:lvl4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4pPr>
            <a:lvl5pPr algn="l" rtl="0" eaLnBrk="0" fontAlgn="base" hangingPunct="0">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5pPr>
            <a:lvl6pPr marL="4572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400">
                <a:solidFill>
                  <a:srgbClr val="FFFFFF"/>
                </a:solidFill>
                <a:latin typeface="Verdana" charset="0"/>
                <a:ea typeface="ヒラギノ角ゴ ProN W3" charset="0"/>
                <a:cs typeface="ヒラギノ角ゴ ProN W3" charset="0"/>
                <a:sym typeface="Verdana" charset="0"/>
              </a:defRPr>
            </a:lvl9pPr>
          </a:lstStyle>
          <a:p>
            <a:r>
              <a:rPr lang="en-US" dirty="0" smtClean="0"/>
              <a:t>Examples of Menu Screens</a:t>
            </a:r>
            <a:endParaRPr lang="en-US" dirty="0"/>
          </a:p>
        </p:txBody>
      </p:sp>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75522181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Menu Screen Selections</a:t>
            </a:r>
            <a:endParaRPr lang="en-US" dirty="0"/>
          </a:p>
        </p:txBody>
      </p:sp>
      <p:sp>
        <p:nvSpPr>
          <p:cNvPr id="5" name="Content Placeholder 4"/>
          <p:cNvSpPr>
            <a:spLocks noGrp="1"/>
          </p:cNvSpPr>
          <p:nvPr>
            <p:ph idx="1"/>
          </p:nvPr>
        </p:nvSpPr>
        <p:spPr>
          <a:xfrm>
            <a:off x="381000" y="1295400"/>
            <a:ext cx="7543800" cy="4876800"/>
          </a:xfrm>
        </p:spPr>
        <p:txBody>
          <a:bodyPr/>
          <a:lstStyle/>
          <a:p>
            <a:r>
              <a:rPr lang="en-US" dirty="0" smtClean="0"/>
              <a:t>Setup</a:t>
            </a:r>
          </a:p>
          <a:p>
            <a:pPr lvl="1"/>
            <a:r>
              <a:rPr lang="en-US" dirty="0" smtClean="0"/>
              <a:t>Time</a:t>
            </a:r>
          </a:p>
          <a:p>
            <a:pPr lvl="1"/>
            <a:r>
              <a:rPr lang="en-US" dirty="0" smtClean="0"/>
              <a:t>Coordinate Format</a:t>
            </a:r>
          </a:p>
          <a:p>
            <a:pPr lvl="1"/>
            <a:r>
              <a:rPr lang="en-US" dirty="0" smtClean="0"/>
              <a:t>Horizontal Datum (e.g. WGS-84)</a:t>
            </a:r>
          </a:p>
          <a:p>
            <a:pPr lvl="1"/>
            <a:r>
              <a:rPr lang="en-US" dirty="0" smtClean="0"/>
              <a:t>Units of Measure (nautical, statute, metric)</a:t>
            </a:r>
          </a:p>
          <a:p>
            <a:pPr lvl="1"/>
            <a:r>
              <a:rPr lang="en-US" dirty="0" smtClean="0"/>
              <a:t>Direction (true or magnetic)</a:t>
            </a:r>
          </a:p>
          <a:p>
            <a:pPr lvl="1"/>
            <a:r>
              <a:rPr lang="en-US" dirty="0" smtClean="0"/>
              <a:t>Communication (e.g. NMEA 0183)</a:t>
            </a:r>
          </a:p>
          <a:p>
            <a:pPr lvl="1"/>
            <a:r>
              <a:rPr lang="en-US" dirty="0" smtClean="0"/>
              <a:t>WAAS Enable</a:t>
            </a:r>
          </a:p>
          <a:p>
            <a:pPr lvl="1"/>
            <a:r>
              <a:rPr lang="en-US" dirty="0" smtClean="0"/>
              <a:t>Navigation or Simulation Mode</a:t>
            </a:r>
          </a:p>
        </p:txBody>
      </p: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07237745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73" y="0"/>
            <a:ext cx="7772400" cy="838200"/>
          </a:xfrm>
        </p:spPr>
        <p:txBody>
          <a:bodyPr/>
          <a:lstStyle/>
          <a:p>
            <a:r>
              <a:rPr lang="en-US" dirty="0" smtClean="0"/>
              <a:t>Menu Screen Selections</a:t>
            </a:r>
            <a:endParaRPr lang="en-US" dirty="0"/>
          </a:p>
        </p:txBody>
      </p:sp>
      <p:sp>
        <p:nvSpPr>
          <p:cNvPr id="5" name="Content Placeholder 4"/>
          <p:cNvSpPr>
            <a:spLocks noGrp="1"/>
          </p:cNvSpPr>
          <p:nvPr>
            <p:ph idx="1"/>
          </p:nvPr>
        </p:nvSpPr>
        <p:spPr>
          <a:xfrm>
            <a:off x="304800" y="1219200"/>
            <a:ext cx="8382000" cy="5410200"/>
          </a:xfrm>
        </p:spPr>
        <p:txBody>
          <a:bodyPr/>
          <a:lstStyle/>
          <a:p>
            <a:r>
              <a:rPr lang="en-US" sz="2400" dirty="0" smtClean="0"/>
              <a:t>Navigation</a:t>
            </a:r>
          </a:p>
          <a:p>
            <a:pPr lvl="1"/>
            <a:r>
              <a:rPr lang="en-US" sz="2400" dirty="0" smtClean="0"/>
              <a:t>Waypoints</a:t>
            </a:r>
          </a:p>
          <a:p>
            <a:pPr lvl="1"/>
            <a:r>
              <a:rPr lang="en-US" sz="2400" dirty="0" smtClean="0"/>
              <a:t>Marks</a:t>
            </a:r>
          </a:p>
          <a:p>
            <a:pPr lvl="1"/>
            <a:r>
              <a:rPr lang="en-US" sz="2400" dirty="0" smtClean="0"/>
              <a:t>Routes</a:t>
            </a:r>
          </a:p>
          <a:p>
            <a:r>
              <a:rPr lang="en-US" sz="2400" dirty="0" smtClean="0"/>
              <a:t>Locate</a:t>
            </a:r>
          </a:p>
          <a:p>
            <a:pPr lvl="1"/>
            <a:r>
              <a:rPr lang="en-US" sz="2400" dirty="0" smtClean="0"/>
              <a:t>Find navigation points</a:t>
            </a:r>
          </a:p>
          <a:p>
            <a:pPr lvl="1"/>
            <a:r>
              <a:rPr lang="en-US" sz="2400" dirty="0" smtClean="0"/>
              <a:t>Find charted data</a:t>
            </a:r>
          </a:p>
          <a:p>
            <a:r>
              <a:rPr lang="en-US" sz="2400" dirty="0" smtClean="0"/>
              <a:t>Screens</a:t>
            </a:r>
          </a:p>
          <a:p>
            <a:pPr lvl="1"/>
            <a:r>
              <a:rPr lang="en-US" sz="2400" dirty="0" smtClean="0"/>
              <a:t>Data Fields</a:t>
            </a:r>
          </a:p>
          <a:p>
            <a:pPr lvl="1"/>
            <a:r>
              <a:rPr lang="en-US" sz="2400" dirty="0" smtClean="0"/>
              <a:t>Orientation (north-up, course-up)</a:t>
            </a:r>
          </a:p>
          <a:p>
            <a:pPr lvl="1"/>
            <a:r>
              <a:rPr lang="en-US" sz="2400" dirty="0" smtClean="0"/>
              <a:t>Color palette (day, night)</a:t>
            </a:r>
          </a:p>
        </p:txBody>
      </p: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68320413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33" y="0"/>
            <a:ext cx="7772400" cy="838200"/>
          </a:xfrm>
        </p:spPr>
        <p:txBody>
          <a:bodyPr/>
          <a:lstStyle/>
          <a:p>
            <a:r>
              <a:rPr lang="en-US" dirty="0" smtClean="0"/>
              <a:t>GPS Waypoint Navigation</a:t>
            </a:r>
            <a:endParaRPr lang="en-US" dirty="0"/>
          </a:p>
        </p:txBody>
      </p:sp>
      <p:sp>
        <p:nvSpPr>
          <p:cNvPr id="5" name="Content Placeholder 4"/>
          <p:cNvSpPr>
            <a:spLocks noGrp="1"/>
          </p:cNvSpPr>
          <p:nvPr>
            <p:ph idx="1"/>
          </p:nvPr>
        </p:nvSpPr>
        <p:spPr>
          <a:xfrm>
            <a:off x="1447800" y="1981200"/>
            <a:ext cx="6172200" cy="1524000"/>
          </a:xfrm>
        </p:spPr>
        <p:txBody>
          <a:bodyPr/>
          <a:lstStyle/>
          <a:p>
            <a:r>
              <a:rPr lang="en-US" sz="3200" dirty="0" smtClean="0"/>
              <a:t>How to enter a waypoint</a:t>
            </a:r>
          </a:p>
          <a:p>
            <a:r>
              <a:rPr lang="en-US" sz="3200" dirty="0" smtClean="0"/>
              <a:t>How to “go-to” a waypoint</a:t>
            </a:r>
            <a:endParaRPr lang="en-US" sz="3200" dirty="0"/>
          </a:p>
        </p:txBody>
      </p: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79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268035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GPS Work?</a:t>
            </a:r>
            <a:endParaRPr lang="en-US" dirty="0"/>
          </a:p>
        </p:txBody>
      </p:sp>
      <p:sp>
        <p:nvSpPr>
          <p:cNvPr id="3" name="Content Placeholder 2"/>
          <p:cNvSpPr>
            <a:spLocks noGrp="1"/>
          </p:cNvSpPr>
          <p:nvPr>
            <p:ph idx="1"/>
          </p:nvPr>
        </p:nvSpPr>
        <p:spPr>
          <a:xfrm>
            <a:off x="1371600" y="2286000"/>
            <a:ext cx="7086600" cy="4114800"/>
          </a:xfrm>
        </p:spPr>
        <p:txBody>
          <a:bodyPr/>
          <a:lstStyle/>
          <a:p>
            <a:r>
              <a:rPr lang="en-US" dirty="0" smtClean="0"/>
              <a:t>Uses a network of orbiting satellites</a:t>
            </a:r>
          </a:p>
          <a:p>
            <a:r>
              <a:rPr lang="en-US" dirty="0" smtClean="0"/>
              <a:t>Based on precise signal timing</a:t>
            </a:r>
          </a:p>
          <a:p>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15589462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Waypoint</a:t>
            </a:r>
            <a:endParaRPr lang="en-US" dirty="0"/>
          </a:p>
        </p:txBody>
      </p:sp>
      <p:sp>
        <p:nvSpPr>
          <p:cNvPr id="3" name="Content Placeholder 2"/>
          <p:cNvSpPr>
            <a:spLocks noGrp="1"/>
          </p:cNvSpPr>
          <p:nvPr>
            <p:ph idx="1"/>
          </p:nvPr>
        </p:nvSpPr>
        <p:spPr>
          <a:xfrm>
            <a:off x="228600" y="1295400"/>
            <a:ext cx="8686800" cy="5105400"/>
          </a:xfrm>
        </p:spPr>
        <p:txBody>
          <a:bodyPr/>
          <a:lstStyle/>
          <a:p>
            <a:pPr marL="53975" indent="-53975" eaLnBrk="1" hangingPunct="1"/>
            <a:r>
              <a:rPr lang="en-US" dirty="0" smtClean="0"/>
              <a:t>Waypoints define a position on the water – for any purpose</a:t>
            </a:r>
          </a:p>
          <a:p>
            <a:pPr eaLnBrk="1" hangingPunct="1"/>
            <a:r>
              <a:rPr lang="en-US" dirty="0" smtClean="0"/>
              <a:t>Waypoint consists of:</a:t>
            </a:r>
          </a:p>
          <a:p>
            <a:pPr lvl="1" eaLnBrk="1" hangingPunct="1"/>
            <a:r>
              <a:rPr lang="en-US" dirty="0" smtClean="0"/>
              <a:t>Name</a:t>
            </a:r>
          </a:p>
          <a:p>
            <a:pPr lvl="1" eaLnBrk="1" hangingPunct="1"/>
            <a:r>
              <a:rPr lang="en-US" dirty="0" smtClean="0"/>
              <a:t>Latitude</a:t>
            </a:r>
          </a:p>
          <a:p>
            <a:pPr lvl="1" eaLnBrk="1" hangingPunct="1"/>
            <a:r>
              <a:rPr lang="en-US" dirty="0" smtClean="0"/>
              <a:t>Longitude</a:t>
            </a:r>
          </a:p>
          <a:p>
            <a:pPr marL="0" indent="0" eaLnBrk="1" hangingPunct="1"/>
            <a:r>
              <a:rPr lang="en-US" dirty="0" smtClean="0"/>
              <a:t>Waypoints may be pre-installed or entered by the user</a:t>
            </a:r>
          </a:p>
          <a:p>
            <a:endParaRPr lang="en-US" sz="3200"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80</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52563453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 y="9099"/>
            <a:ext cx="7772400" cy="829101"/>
          </a:xfrm>
        </p:spPr>
        <p:txBody>
          <a:bodyPr/>
          <a:lstStyle/>
          <a:p>
            <a:r>
              <a:rPr lang="en-US" dirty="0" smtClean="0"/>
              <a:t>Waypoint Entry Methods</a:t>
            </a:r>
            <a:endParaRPr lang="en-US" dirty="0"/>
          </a:p>
        </p:txBody>
      </p:sp>
      <p:sp>
        <p:nvSpPr>
          <p:cNvPr id="3" name="Content Placeholder 2"/>
          <p:cNvSpPr>
            <a:spLocks noGrp="1"/>
          </p:cNvSpPr>
          <p:nvPr>
            <p:ph idx="1"/>
          </p:nvPr>
        </p:nvSpPr>
        <p:spPr>
          <a:xfrm>
            <a:off x="533400" y="1295400"/>
            <a:ext cx="8382000" cy="5029200"/>
          </a:xfrm>
        </p:spPr>
        <p:txBody>
          <a:bodyPr/>
          <a:lstStyle/>
          <a:p>
            <a:pPr marL="457200" indent="-457200">
              <a:buFont typeface="Arial" pitchFamily="34" charset="0"/>
              <a:buChar char="•"/>
            </a:pPr>
            <a:r>
              <a:rPr lang="en-US" sz="2800" dirty="0" smtClean="0"/>
              <a:t>Mark</a:t>
            </a:r>
          </a:p>
          <a:p>
            <a:pPr marL="457200" indent="-457200">
              <a:buFont typeface="Arial" pitchFamily="34" charset="0"/>
              <a:buChar char="•"/>
            </a:pPr>
            <a:r>
              <a:rPr lang="en-US" sz="2800" dirty="0" smtClean="0"/>
              <a:t>Select from an internal list</a:t>
            </a:r>
          </a:p>
          <a:p>
            <a:pPr marL="457200" indent="-457200">
              <a:buFont typeface="Arial" pitchFamily="34" charset="0"/>
              <a:buChar char="•"/>
            </a:pPr>
            <a:r>
              <a:rPr lang="en-US" sz="2800" dirty="0" smtClean="0"/>
              <a:t>Point – touch screen on a chart </a:t>
            </a:r>
          </a:p>
          <a:p>
            <a:pPr marL="457200" indent="-457200">
              <a:buFont typeface="Arial" pitchFamily="34" charset="0"/>
              <a:buChar char="•"/>
            </a:pPr>
            <a:r>
              <a:rPr lang="en-US" sz="2800" dirty="0" smtClean="0"/>
              <a:t>Cursor – on a chart</a:t>
            </a:r>
          </a:p>
          <a:p>
            <a:pPr marL="457200" indent="-457200">
              <a:buFont typeface="Arial" pitchFamily="34" charset="0"/>
              <a:buChar char="•"/>
            </a:pPr>
            <a:r>
              <a:rPr lang="en-US" sz="2800" dirty="0" smtClean="0"/>
              <a:t>Download from a Computer</a:t>
            </a:r>
          </a:p>
          <a:p>
            <a:pPr marL="457200" indent="-457200">
              <a:buFont typeface="Arial" pitchFamily="34" charset="0"/>
              <a:buChar char="•"/>
            </a:pPr>
            <a:r>
              <a:rPr lang="en-US" sz="2800" dirty="0" smtClean="0"/>
              <a:t>Direct entry of name, latitude &amp; longitude</a:t>
            </a:r>
            <a:endParaRPr lang="en-US" dirty="0" smtClean="0"/>
          </a:p>
          <a:p>
            <a:pPr marL="457200" indent="-457200">
              <a:buFont typeface="Arial" pitchFamily="34" charset="0"/>
              <a:buChar char="•"/>
            </a:pP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81</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97359668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0" y="0"/>
            <a:ext cx="7772400" cy="838200"/>
          </a:xfrm>
        </p:spPr>
        <p:txBody>
          <a:bodyPr/>
          <a:lstStyle/>
          <a:p>
            <a:pPr eaLnBrk="1" hangingPunct="1">
              <a:defRPr/>
            </a:pPr>
            <a:r>
              <a:rPr lang="en-US" dirty="0" smtClean="0"/>
              <a:t>Mark your Waypoint</a:t>
            </a:r>
          </a:p>
        </p:txBody>
      </p:sp>
      <p:pic>
        <p:nvPicPr>
          <p:cNvPr id="63492" name="Picture 5" descr="3d_nav_w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95400"/>
            <a:ext cx="7696200" cy="5076217"/>
          </a:xfrm>
          <a:prstGeom prst="rect">
            <a:avLst/>
          </a:prstGeom>
          <a:noFill/>
          <a:ln w="9525">
            <a:noFill/>
            <a:miter lim="800000"/>
            <a:headEnd/>
            <a:tailEnd/>
          </a:ln>
        </p:spPr>
      </p:pic>
      <p:pic>
        <p:nvPicPr>
          <p:cNvPr id="63493" name="Picture 6" descr="010-00244-00gps76 copy"/>
          <p:cNvPicPr>
            <a:picLocks noChangeAspect="1" noChangeArrowheads="1"/>
          </p:cNvPicPr>
          <p:nvPr/>
        </p:nvPicPr>
        <p:blipFill>
          <a:blip r:embed="rId4" cstate="print"/>
          <a:srcRect/>
          <a:stretch>
            <a:fillRect/>
          </a:stretch>
        </p:blipFill>
        <p:spPr bwMode="auto">
          <a:xfrm>
            <a:off x="3048000" y="1752600"/>
            <a:ext cx="1939925" cy="3886200"/>
          </a:xfrm>
          <a:prstGeom prst="rect">
            <a:avLst/>
          </a:prstGeom>
          <a:noFill/>
          <a:ln w="9525">
            <a:noFill/>
            <a:miter lim="800000"/>
            <a:headEnd/>
            <a:tailEnd/>
          </a:ln>
        </p:spPr>
      </p:pic>
      <p:pic>
        <p:nvPicPr>
          <p:cNvPr id="63494" name="Picture 7" descr="GPS76-64"/>
          <p:cNvPicPr>
            <a:picLocks noChangeAspect="1" noChangeArrowheads="1"/>
          </p:cNvPicPr>
          <p:nvPr/>
        </p:nvPicPr>
        <p:blipFill>
          <a:blip r:embed="rId5" cstate="print"/>
          <a:srcRect/>
          <a:stretch>
            <a:fillRect/>
          </a:stretch>
        </p:blipFill>
        <p:spPr bwMode="auto">
          <a:xfrm>
            <a:off x="5791200" y="3170807"/>
            <a:ext cx="2286000" cy="3048000"/>
          </a:xfrm>
          <a:prstGeom prst="rect">
            <a:avLst/>
          </a:prstGeom>
          <a:noFill/>
          <a:ln w="9525">
            <a:noFill/>
            <a:miter lim="800000"/>
            <a:headEnd/>
            <a:tailEnd/>
          </a:ln>
        </p:spPr>
      </p:pic>
      <p:sp>
        <p:nvSpPr>
          <p:cNvPr id="63495" name="Line 8"/>
          <p:cNvSpPr>
            <a:spLocks noChangeShapeType="1"/>
          </p:cNvSpPr>
          <p:nvPr/>
        </p:nvSpPr>
        <p:spPr bwMode="auto">
          <a:xfrm flipH="1">
            <a:off x="2109788" y="4376738"/>
            <a:ext cx="252412" cy="119062"/>
          </a:xfrm>
          <a:prstGeom prst="line">
            <a:avLst/>
          </a:prstGeom>
          <a:noFill/>
          <a:ln w="38100" cap="sq">
            <a:solidFill>
              <a:srgbClr val="FF0000"/>
            </a:solidFill>
            <a:round/>
            <a:headEnd type="none" w="sm" len="sm"/>
            <a:tailEnd type="none" w="sm" len="sm"/>
          </a:ln>
        </p:spPr>
        <p:txBody>
          <a:bodyPr/>
          <a:lstStyle/>
          <a:p>
            <a:endParaRPr lang="en-US" dirty="0"/>
          </a:p>
        </p:txBody>
      </p:sp>
      <p:sp>
        <p:nvSpPr>
          <p:cNvPr id="63496" name="Line 9"/>
          <p:cNvSpPr>
            <a:spLocks noChangeShapeType="1"/>
          </p:cNvSpPr>
          <p:nvPr/>
        </p:nvSpPr>
        <p:spPr bwMode="auto">
          <a:xfrm flipH="1" flipV="1">
            <a:off x="2114550" y="4376738"/>
            <a:ext cx="242888" cy="119062"/>
          </a:xfrm>
          <a:prstGeom prst="line">
            <a:avLst/>
          </a:prstGeom>
          <a:noFill/>
          <a:ln w="38100" cap="sq">
            <a:solidFill>
              <a:srgbClr val="FF0000"/>
            </a:solidFill>
            <a:round/>
            <a:headEnd type="none" w="sm" len="sm"/>
            <a:tailEnd type="none" w="sm" len="sm"/>
          </a:ln>
        </p:spPr>
        <p:txBody>
          <a:bodyPr/>
          <a:lstStyle/>
          <a:p>
            <a:endParaRPr lang="en-US" dirty="0"/>
          </a:p>
        </p:txBody>
      </p:sp>
      <p:sp>
        <p:nvSpPr>
          <p:cNvPr id="63497" name="Line 10"/>
          <p:cNvSpPr>
            <a:spLocks noChangeShapeType="1"/>
          </p:cNvSpPr>
          <p:nvPr/>
        </p:nvSpPr>
        <p:spPr bwMode="auto">
          <a:xfrm flipH="1">
            <a:off x="4572000" y="2743200"/>
            <a:ext cx="1143000" cy="685800"/>
          </a:xfrm>
          <a:prstGeom prst="line">
            <a:avLst/>
          </a:prstGeom>
          <a:noFill/>
          <a:ln w="38100" cap="sq">
            <a:solidFill>
              <a:srgbClr val="FF0000"/>
            </a:solidFill>
            <a:round/>
            <a:headEnd type="none" w="sm" len="sm"/>
            <a:tailEnd type="triangle" w="med" len="med"/>
          </a:ln>
        </p:spPr>
        <p:txBody>
          <a:bodyPr/>
          <a:lstStyle/>
          <a:p>
            <a:endParaRPr lang="en-US" dirty="0"/>
          </a:p>
        </p:txBody>
      </p:sp>
      <p:sp>
        <p:nvSpPr>
          <p:cNvPr id="63498" name="Text Box 12"/>
          <p:cNvSpPr txBox="1">
            <a:spLocks noChangeArrowheads="1"/>
          </p:cNvSpPr>
          <p:nvPr/>
        </p:nvSpPr>
        <p:spPr bwMode="auto">
          <a:xfrm>
            <a:off x="5257800" y="1905000"/>
            <a:ext cx="3733800" cy="1200329"/>
          </a:xfrm>
          <a:prstGeom prst="rect">
            <a:avLst/>
          </a:prstGeom>
          <a:solidFill>
            <a:schemeClr val="bg1">
              <a:alpha val="75000"/>
            </a:schemeClr>
          </a:solidFill>
          <a:ln w="3175">
            <a:solidFill>
              <a:schemeClr val="tx2"/>
            </a:solidFill>
            <a:miter lim="800000"/>
            <a:headEnd/>
            <a:tailEnd type="none" w="med" len="lg"/>
          </a:ln>
        </p:spPr>
        <p:txBody>
          <a:bodyPr>
            <a:spAutoFit/>
          </a:bodyPr>
          <a:lstStyle/>
          <a:p>
            <a:r>
              <a:rPr lang="en-US" sz="2400" dirty="0">
                <a:solidFill>
                  <a:schemeClr val="tx2"/>
                </a:solidFill>
              </a:rPr>
              <a:t>Press the “Mark” button</a:t>
            </a:r>
          </a:p>
          <a:p>
            <a:r>
              <a:rPr lang="en-US" sz="2400" dirty="0">
                <a:solidFill>
                  <a:schemeClr val="tx2"/>
                </a:solidFill>
              </a:rPr>
              <a:t>Brings up Waypoint Screen</a:t>
            </a:r>
          </a:p>
        </p:txBody>
      </p:sp>
      <p:sp>
        <p:nvSpPr>
          <p:cNvPr id="10"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31993574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845" y="31845"/>
            <a:ext cx="7772400" cy="806355"/>
          </a:xfrm>
        </p:spPr>
        <p:txBody>
          <a:bodyPr/>
          <a:lstStyle/>
          <a:p>
            <a:r>
              <a:rPr lang="en-US" sz="3200" dirty="0" smtClean="0"/>
              <a:t>Waypoints From An Internal List</a:t>
            </a:r>
            <a:endParaRPr lang="en-US" sz="3200" dirty="0"/>
          </a:p>
        </p:txBody>
      </p:sp>
      <p:pic>
        <p:nvPicPr>
          <p:cNvPr id="22530" name="Picture 2" descr="C:\Users\Ed Smith\Documents\Personal\USCGA\National GPS Course Development\USCG Aux GPS Graphics\JPEG Format\6-16 wpt by nam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42" y="1295400"/>
            <a:ext cx="8434661" cy="5181600"/>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69955664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 y="4549"/>
            <a:ext cx="7772400" cy="833651"/>
          </a:xfrm>
        </p:spPr>
        <p:txBody>
          <a:bodyPr/>
          <a:lstStyle/>
          <a:p>
            <a:r>
              <a:rPr lang="en-US" dirty="0" smtClean="0"/>
              <a:t>Touch Screen Entry</a:t>
            </a:r>
            <a:endParaRPr lang="en-US" dirty="0"/>
          </a:p>
        </p:txBody>
      </p:sp>
      <p:pic>
        <p:nvPicPr>
          <p:cNvPr id="3075" name="Picture 3" descr="C:\Users\Ed Smith\Pictures\May 12\Waypoints by touch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44600"/>
            <a:ext cx="8567827" cy="5332400"/>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26409010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2275" y="0"/>
            <a:ext cx="7696200" cy="838200"/>
          </a:xfrm>
        </p:spPr>
        <p:txBody>
          <a:bodyPr/>
          <a:lstStyle/>
          <a:p>
            <a:pPr eaLnBrk="1" hangingPunct="1">
              <a:defRPr/>
            </a:pPr>
            <a:r>
              <a:rPr lang="en-US" dirty="0" smtClean="0"/>
              <a:t>Cursor Method</a:t>
            </a:r>
          </a:p>
        </p:txBody>
      </p:sp>
      <p:pic>
        <p:nvPicPr>
          <p:cNvPr id="66564" name="Picture 5" descr="61"/>
          <p:cNvPicPr>
            <a:picLocks noChangeAspect="1" noChangeArrowheads="1"/>
          </p:cNvPicPr>
          <p:nvPr/>
        </p:nvPicPr>
        <p:blipFill>
          <a:blip r:embed="rId3" cstate="print"/>
          <a:srcRect/>
          <a:stretch>
            <a:fillRect/>
          </a:stretch>
        </p:blipFill>
        <p:spPr bwMode="auto">
          <a:xfrm>
            <a:off x="334963" y="1538288"/>
            <a:ext cx="4237037" cy="5016500"/>
          </a:xfrm>
          <a:prstGeom prst="rect">
            <a:avLst/>
          </a:prstGeom>
          <a:noFill/>
          <a:ln w="9525">
            <a:noFill/>
            <a:miter lim="800000"/>
            <a:headEnd/>
            <a:tailEnd/>
          </a:ln>
        </p:spPr>
      </p:pic>
      <p:sp>
        <p:nvSpPr>
          <p:cNvPr id="66565" name="Text Box 6"/>
          <p:cNvSpPr txBox="1">
            <a:spLocks noChangeArrowheads="1"/>
          </p:cNvSpPr>
          <p:nvPr/>
        </p:nvSpPr>
        <p:spPr bwMode="auto">
          <a:xfrm>
            <a:off x="4572000" y="1752600"/>
            <a:ext cx="2751074" cy="461665"/>
          </a:xfrm>
          <a:prstGeom prst="rect">
            <a:avLst/>
          </a:prstGeom>
          <a:noFill/>
          <a:ln w="50800">
            <a:noFill/>
            <a:miter lim="800000"/>
            <a:headEnd/>
            <a:tailEnd type="none" w="med" len="lg"/>
          </a:ln>
        </p:spPr>
        <p:txBody>
          <a:bodyPr wrap="none">
            <a:spAutoFit/>
          </a:bodyPr>
          <a:lstStyle/>
          <a:p>
            <a:pPr algn="l"/>
            <a:r>
              <a:rPr lang="en-US" sz="2400" dirty="0">
                <a:solidFill>
                  <a:schemeClr val="tx1"/>
                </a:solidFill>
              </a:rPr>
              <a:t>Use the cursor key</a:t>
            </a:r>
          </a:p>
        </p:txBody>
      </p:sp>
      <p:sp>
        <p:nvSpPr>
          <p:cNvPr id="66566" name="Text Box 7"/>
          <p:cNvSpPr txBox="1">
            <a:spLocks noChangeArrowheads="1"/>
          </p:cNvSpPr>
          <p:nvPr/>
        </p:nvSpPr>
        <p:spPr bwMode="auto">
          <a:xfrm>
            <a:off x="4572000" y="2286000"/>
            <a:ext cx="4267200" cy="461665"/>
          </a:xfrm>
          <a:prstGeom prst="rect">
            <a:avLst/>
          </a:prstGeom>
          <a:noFill/>
          <a:ln w="50800">
            <a:noFill/>
            <a:miter lim="800000"/>
            <a:headEnd/>
            <a:tailEnd type="none" w="med" len="lg"/>
          </a:ln>
        </p:spPr>
        <p:txBody>
          <a:bodyPr>
            <a:spAutoFit/>
          </a:bodyPr>
          <a:lstStyle/>
          <a:p>
            <a:pPr algn="l"/>
            <a:r>
              <a:rPr lang="en-US" sz="2400" dirty="0">
                <a:solidFill>
                  <a:schemeClr val="tx1"/>
                </a:solidFill>
              </a:rPr>
              <a:t>Scroll to specific coordinates </a:t>
            </a:r>
          </a:p>
        </p:txBody>
      </p:sp>
      <p:sp>
        <p:nvSpPr>
          <p:cNvPr id="66567" name="Text Box 8"/>
          <p:cNvSpPr txBox="1">
            <a:spLocks noChangeArrowheads="1"/>
          </p:cNvSpPr>
          <p:nvPr/>
        </p:nvSpPr>
        <p:spPr bwMode="auto">
          <a:xfrm>
            <a:off x="4572000" y="3476625"/>
            <a:ext cx="3657924" cy="461665"/>
          </a:xfrm>
          <a:prstGeom prst="rect">
            <a:avLst/>
          </a:prstGeom>
          <a:noFill/>
          <a:ln w="50800">
            <a:noFill/>
            <a:miter lim="800000"/>
            <a:headEnd/>
            <a:tailEnd type="none" w="med" len="lg"/>
          </a:ln>
        </p:spPr>
        <p:txBody>
          <a:bodyPr wrap="none">
            <a:spAutoFit/>
          </a:bodyPr>
          <a:lstStyle/>
          <a:p>
            <a:pPr algn="l"/>
            <a:r>
              <a:rPr lang="en-US" sz="2400" dirty="0">
                <a:solidFill>
                  <a:schemeClr val="tx1"/>
                </a:solidFill>
              </a:rPr>
              <a:t>To a course &amp; distance or</a:t>
            </a:r>
          </a:p>
        </p:txBody>
      </p:sp>
      <p:sp>
        <p:nvSpPr>
          <p:cNvPr id="66568" name="Text Box 9"/>
          <p:cNvSpPr txBox="1">
            <a:spLocks noChangeArrowheads="1"/>
          </p:cNvSpPr>
          <p:nvPr/>
        </p:nvSpPr>
        <p:spPr bwMode="auto">
          <a:xfrm>
            <a:off x="4552950" y="4038600"/>
            <a:ext cx="4419600" cy="830997"/>
          </a:xfrm>
          <a:prstGeom prst="rect">
            <a:avLst/>
          </a:prstGeom>
          <a:noFill/>
          <a:ln w="50800">
            <a:noFill/>
            <a:miter lim="800000"/>
            <a:headEnd/>
            <a:tailEnd type="none" w="med" len="lg"/>
          </a:ln>
        </p:spPr>
        <p:txBody>
          <a:bodyPr>
            <a:spAutoFit/>
          </a:bodyPr>
          <a:lstStyle/>
          <a:p>
            <a:pPr algn="l"/>
            <a:r>
              <a:rPr lang="en-US" sz="2400" dirty="0">
                <a:solidFill>
                  <a:schemeClr val="tx1"/>
                </a:solidFill>
              </a:rPr>
              <a:t>Scroll to object on screen (if any)</a:t>
            </a:r>
          </a:p>
        </p:txBody>
      </p:sp>
      <p:sp>
        <p:nvSpPr>
          <p:cNvPr id="66569" name="Text Box 10"/>
          <p:cNvSpPr txBox="1">
            <a:spLocks noChangeArrowheads="1"/>
          </p:cNvSpPr>
          <p:nvPr/>
        </p:nvSpPr>
        <p:spPr bwMode="auto">
          <a:xfrm>
            <a:off x="5291138" y="4572000"/>
            <a:ext cx="3810000" cy="830997"/>
          </a:xfrm>
          <a:prstGeom prst="rect">
            <a:avLst/>
          </a:prstGeom>
          <a:noFill/>
          <a:ln w="50800">
            <a:noFill/>
            <a:miter lim="800000"/>
            <a:headEnd/>
            <a:tailEnd type="none" w="med" len="lg"/>
          </a:ln>
        </p:spPr>
        <p:txBody>
          <a:bodyPr>
            <a:spAutoFit/>
          </a:bodyPr>
          <a:lstStyle/>
          <a:p>
            <a:r>
              <a:rPr lang="en-US" sz="2400" dirty="0">
                <a:solidFill>
                  <a:schemeClr val="tx1"/>
                </a:solidFill>
              </a:rPr>
              <a:t>Tip of arrow shows scroll position</a:t>
            </a:r>
          </a:p>
        </p:txBody>
      </p:sp>
      <p:sp>
        <p:nvSpPr>
          <p:cNvPr id="66570" name="Text Box 11"/>
          <p:cNvSpPr txBox="1">
            <a:spLocks noChangeArrowheads="1"/>
          </p:cNvSpPr>
          <p:nvPr/>
        </p:nvSpPr>
        <p:spPr bwMode="auto">
          <a:xfrm>
            <a:off x="4471530" y="5638800"/>
            <a:ext cx="2359941" cy="461665"/>
          </a:xfrm>
          <a:prstGeom prst="rect">
            <a:avLst/>
          </a:prstGeom>
          <a:noFill/>
          <a:ln w="50800">
            <a:noFill/>
            <a:miter lim="800000"/>
            <a:headEnd/>
            <a:tailEnd type="none" w="med" len="lg"/>
          </a:ln>
        </p:spPr>
        <p:txBody>
          <a:bodyPr wrap="none">
            <a:spAutoFit/>
          </a:bodyPr>
          <a:lstStyle/>
          <a:p>
            <a:r>
              <a:rPr lang="en-US" sz="2400" dirty="0">
                <a:solidFill>
                  <a:schemeClr val="tx1"/>
                </a:solidFill>
              </a:rPr>
              <a:t>Current position</a:t>
            </a:r>
          </a:p>
        </p:txBody>
      </p:sp>
      <p:sp>
        <p:nvSpPr>
          <p:cNvPr id="66571" name="Line 12"/>
          <p:cNvSpPr>
            <a:spLocks noChangeShapeType="1"/>
          </p:cNvSpPr>
          <p:nvPr/>
        </p:nvSpPr>
        <p:spPr bwMode="auto">
          <a:xfrm flipH="1">
            <a:off x="2743200" y="1905000"/>
            <a:ext cx="1676400" cy="152400"/>
          </a:xfrm>
          <a:prstGeom prst="line">
            <a:avLst/>
          </a:prstGeom>
          <a:noFill/>
          <a:ln w="28575">
            <a:solidFill>
              <a:srgbClr val="FF0000"/>
            </a:solidFill>
            <a:round/>
            <a:headEnd/>
            <a:tailEnd type="triangle" w="med" len="lg"/>
          </a:ln>
        </p:spPr>
        <p:txBody>
          <a:bodyPr/>
          <a:lstStyle/>
          <a:p>
            <a:endParaRPr lang="en-US" dirty="0"/>
          </a:p>
        </p:txBody>
      </p:sp>
      <p:sp>
        <p:nvSpPr>
          <p:cNvPr id="66572" name="Line 13"/>
          <p:cNvSpPr>
            <a:spLocks noChangeShapeType="1"/>
          </p:cNvSpPr>
          <p:nvPr/>
        </p:nvSpPr>
        <p:spPr bwMode="auto">
          <a:xfrm flipH="1">
            <a:off x="3733800" y="2514600"/>
            <a:ext cx="838200" cy="914400"/>
          </a:xfrm>
          <a:prstGeom prst="line">
            <a:avLst/>
          </a:prstGeom>
          <a:noFill/>
          <a:ln w="28575">
            <a:solidFill>
              <a:srgbClr val="FF0000"/>
            </a:solidFill>
            <a:round/>
            <a:headEnd/>
            <a:tailEnd type="triangle" w="med" len="lg"/>
          </a:ln>
        </p:spPr>
        <p:txBody>
          <a:bodyPr/>
          <a:lstStyle/>
          <a:p>
            <a:endParaRPr lang="en-US" dirty="0"/>
          </a:p>
        </p:txBody>
      </p:sp>
      <p:sp>
        <p:nvSpPr>
          <p:cNvPr id="66573" name="Line 14"/>
          <p:cNvSpPr>
            <a:spLocks noChangeShapeType="1"/>
          </p:cNvSpPr>
          <p:nvPr/>
        </p:nvSpPr>
        <p:spPr bwMode="auto">
          <a:xfrm flipH="1">
            <a:off x="2286000" y="3733800"/>
            <a:ext cx="2286000" cy="152400"/>
          </a:xfrm>
          <a:prstGeom prst="line">
            <a:avLst/>
          </a:prstGeom>
          <a:noFill/>
          <a:ln w="28575">
            <a:solidFill>
              <a:srgbClr val="FF0000"/>
            </a:solidFill>
            <a:round/>
            <a:headEnd/>
            <a:tailEnd type="triangle" w="med" len="lg"/>
          </a:ln>
        </p:spPr>
        <p:txBody>
          <a:bodyPr/>
          <a:lstStyle/>
          <a:p>
            <a:endParaRPr lang="en-US" dirty="0"/>
          </a:p>
        </p:txBody>
      </p:sp>
      <p:sp>
        <p:nvSpPr>
          <p:cNvPr id="66574" name="Line 15"/>
          <p:cNvSpPr>
            <a:spLocks noChangeShapeType="1"/>
          </p:cNvSpPr>
          <p:nvPr/>
        </p:nvSpPr>
        <p:spPr bwMode="auto">
          <a:xfrm flipH="1">
            <a:off x="3581400" y="4191000"/>
            <a:ext cx="990600" cy="76200"/>
          </a:xfrm>
          <a:prstGeom prst="line">
            <a:avLst/>
          </a:prstGeom>
          <a:noFill/>
          <a:ln w="28575">
            <a:solidFill>
              <a:srgbClr val="FF0000"/>
            </a:solidFill>
            <a:round/>
            <a:headEnd/>
            <a:tailEnd type="triangle" w="med" len="lg"/>
          </a:ln>
        </p:spPr>
        <p:txBody>
          <a:bodyPr/>
          <a:lstStyle/>
          <a:p>
            <a:endParaRPr lang="en-US" dirty="0"/>
          </a:p>
        </p:txBody>
      </p:sp>
      <p:sp>
        <p:nvSpPr>
          <p:cNvPr id="66575" name="Line 16"/>
          <p:cNvSpPr>
            <a:spLocks noChangeShapeType="1"/>
          </p:cNvSpPr>
          <p:nvPr/>
        </p:nvSpPr>
        <p:spPr bwMode="auto">
          <a:xfrm flipH="1" flipV="1">
            <a:off x="2514600" y="5715000"/>
            <a:ext cx="2057400" cy="152400"/>
          </a:xfrm>
          <a:prstGeom prst="line">
            <a:avLst/>
          </a:prstGeom>
          <a:noFill/>
          <a:ln w="28575">
            <a:solidFill>
              <a:srgbClr val="FF0000"/>
            </a:solidFill>
            <a:round/>
            <a:headEnd/>
            <a:tailEnd type="triangle" w="med" len="lg"/>
          </a:ln>
        </p:spPr>
        <p:txBody>
          <a:bodyPr/>
          <a:lstStyle/>
          <a:p>
            <a:endParaRPr lang="en-US" dirty="0"/>
          </a:p>
        </p:txBody>
      </p:sp>
      <p:sp>
        <p:nvSpPr>
          <p:cNvPr id="1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10378471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from a Computer</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800600" y="2209800"/>
            <a:ext cx="3048000" cy="2768438"/>
          </a:xfrm>
          <a:prstGeom prst="rect">
            <a:avLst/>
          </a:prstGeom>
          <a:noFill/>
          <a:ln w="9525">
            <a:noFill/>
            <a:miter lim="800000"/>
            <a:headEnd/>
            <a:tailEnd/>
          </a:ln>
        </p:spPr>
      </p:pic>
      <p:cxnSp>
        <p:nvCxnSpPr>
          <p:cNvPr id="7" name="Straight Arrow Connector 6"/>
          <p:cNvCxnSpPr/>
          <p:nvPr/>
        </p:nvCxnSpPr>
        <p:spPr>
          <a:xfrm flipH="1">
            <a:off x="3352800" y="4267200"/>
            <a:ext cx="1981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3" descr="C:\Users\Ed Smith\Downloads\Garmin 72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3048000"/>
            <a:ext cx="1008289" cy="2352675"/>
          </a:xfrm>
          <a:prstGeom prst="rect">
            <a:avLst/>
          </a:prstGeom>
          <a:noFill/>
        </p:spPr>
      </p:pic>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3345399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1137" y="-3412"/>
            <a:ext cx="7772400" cy="841612"/>
          </a:xfrm>
        </p:spPr>
        <p:txBody>
          <a:bodyPr/>
          <a:lstStyle/>
          <a:p>
            <a:pPr eaLnBrk="1" hangingPunct="1">
              <a:defRPr/>
            </a:pPr>
            <a:r>
              <a:rPr lang="en-US" dirty="0" smtClean="0"/>
              <a:t>Direct Data Entry</a:t>
            </a:r>
          </a:p>
        </p:txBody>
      </p:sp>
      <p:pic>
        <p:nvPicPr>
          <p:cNvPr id="60419" name="Picture 12" descr="56 colo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143000"/>
            <a:ext cx="7924800" cy="5426620"/>
          </a:xfrm>
          <a:prstGeom prst="rect">
            <a:avLst/>
          </a:prstGeom>
          <a:noFill/>
          <a:ln w="9525">
            <a:noFill/>
            <a:miter lim="800000"/>
            <a:headEnd/>
            <a:tailEnd/>
          </a:ln>
        </p:spPr>
      </p:pic>
      <p:sp>
        <p:nvSpPr>
          <p:cNvPr id="60422" name="Text Box 11"/>
          <p:cNvSpPr txBox="1">
            <a:spLocks noChangeArrowheads="1"/>
          </p:cNvSpPr>
          <p:nvPr/>
        </p:nvSpPr>
        <p:spPr bwMode="auto">
          <a:xfrm>
            <a:off x="1447800" y="3962400"/>
            <a:ext cx="3657600" cy="2308324"/>
          </a:xfrm>
          <a:prstGeom prst="rect">
            <a:avLst/>
          </a:prstGeom>
          <a:noFill/>
          <a:ln w="50800">
            <a:noFill/>
            <a:miter lim="800000"/>
            <a:headEnd/>
            <a:tailEnd type="none" w="med" len="lg"/>
          </a:ln>
        </p:spPr>
        <p:txBody>
          <a:bodyPr wrap="square">
            <a:spAutoFit/>
          </a:bodyPr>
          <a:lstStyle/>
          <a:p>
            <a:pPr marL="342900" indent="-342900">
              <a:spcBef>
                <a:spcPct val="50000"/>
              </a:spcBef>
            </a:pPr>
            <a:r>
              <a:rPr lang="en-US" sz="1800" dirty="0">
                <a:solidFill>
                  <a:schemeClr val="bg1"/>
                </a:solidFill>
              </a:rPr>
              <a:t>Scroll down to select field</a:t>
            </a:r>
          </a:p>
          <a:p>
            <a:pPr marL="342900" indent="-342900">
              <a:spcBef>
                <a:spcPct val="50000"/>
              </a:spcBef>
            </a:pPr>
            <a:r>
              <a:rPr lang="en-US" sz="1800" dirty="0">
                <a:solidFill>
                  <a:schemeClr val="bg1"/>
                </a:solidFill>
              </a:rPr>
              <a:t>Press “enter”, scroll right to select character field, scroll up/down to select character, press “enter” when finished</a:t>
            </a:r>
          </a:p>
          <a:p>
            <a:pPr marL="342900" indent="-342900">
              <a:spcBef>
                <a:spcPct val="50000"/>
              </a:spcBef>
            </a:pPr>
            <a:r>
              <a:rPr lang="en-US" sz="1800" dirty="0">
                <a:solidFill>
                  <a:schemeClr val="bg1"/>
                </a:solidFill>
              </a:rPr>
              <a:t>Scroll down to select “done”, press “enter”</a:t>
            </a:r>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70055763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defRPr/>
            </a:pPr>
            <a:r>
              <a:rPr lang="en-US" dirty="0" smtClean="0"/>
              <a:t>Be Careful!</a:t>
            </a:r>
          </a:p>
        </p:txBody>
      </p:sp>
      <p:sp>
        <p:nvSpPr>
          <p:cNvPr id="94212" name="Rectangle 3"/>
          <p:cNvSpPr>
            <a:spLocks noGrp="1" noChangeArrowheads="1"/>
          </p:cNvSpPr>
          <p:nvPr>
            <p:ph idx="1"/>
          </p:nvPr>
        </p:nvSpPr>
        <p:spPr>
          <a:xfrm>
            <a:off x="304800" y="1371600"/>
            <a:ext cx="8686800" cy="4876800"/>
          </a:xfrm>
        </p:spPr>
        <p:txBody>
          <a:bodyPr/>
          <a:lstStyle/>
          <a:p>
            <a:pPr eaLnBrk="1" hangingPunct="1"/>
            <a:r>
              <a:rPr lang="en-US" dirty="0" smtClean="0"/>
              <a:t>Latitude and Longitude are just numbers</a:t>
            </a:r>
          </a:p>
          <a:p>
            <a:pPr lvl="1" eaLnBrk="1" hangingPunct="1"/>
            <a:r>
              <a:rPr lang="en-US" sz="2600" dirty="0" smtClean="0"/>
              <a:t>Be very careful when entering waypoints, or transferring position to a chart</a:t>
            </a:r>
          </a:p>
          <a:p>
            <a:pPr lvl="1" eaLnBrk="1" hangingPunct="1"/>
            <a:r>
              <a:rPr lang="en-US" sz="2600" dirty="0" smtClean="0"/>
              <a:t>Number errors are common; especially transpositions</a:t>
            </a:r>
            <a:endParaRPr lang="en-US" dirty="0" smtClean="0"/>
          </a:p>
          <a:p>
            <a:pPr marL="0" indent="0" eaLnBrk="1" hangingPunct="1"/>
            <a:r>
              <a:rPr lang="en-US" dirty="0" smtClean="0"/>
              <a:t>Using an aid to navigation as a waypoint has a risk</a:t>
            </a:r>
          </a:p>
          <a:p>
            <a:pPr lvl="1" eaLnBrk="1" hangingPunct="1"/>
            <a:r>
              <a:rPr lang="en-US" dirty="0" smtClean="0"/>
              <a:t>In poor visibility, you may hit the aid!</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88</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300401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sz="4000" dirty="0" smtClean="0"/>
              <a:t>Adding Waypoint Information</a:t>
            </a:r>
            <a:endParaRPr lang="en-US" sz="4000" dirty="0"/>
          </a:p>
        </p:txBody>
      </p:sp>
      <p:pic>
        <p:nvPicPr>
          <p:cNvPr id="24578" name="Picture 2" descr="C:\Users\Ed Smith\Documents\Personal\USCGA\National GPS Course Development\USCG Aux GPS Graphics\JPEG Format\6-23 annotate mar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219200"/>
            <a:ext cx="4800600" cy="5346700"/>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89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7224409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9050" y="-9525"/>
            <a:ext cx="7315200" cy="1143000"/>
          </a:xfrm>
        </p:spPr>
        <p:txBody>
          <a:bodyPr/>
          <a:lstStyle/>
          <a:p>
            <a:pPr eaLnBrk="1" hangingPunct="1">
              <a:defRPr/>
            </a:pPr>
            <a:r>
              <a:rPr lang="en-US" dirty="0" smtClean="0"/>
              <a:t>Satellite-Based System</a:t>
            </a:r>
          </a:p>
        </p:txBody>
      </p:sp>
      <p:pic>
        <p:nvPicPr>
          <p:cNvPr id="10244" name="Picture 7" descr="4 copy"/>
          <p:cNvPicPr>
            <a:picLocks noChangeAspect="1" noChangeArrowheads="1"/>
          </p:cNvPicPr>
          <p:nvPr/>
        </p:nvPicPr>
        <p:blipFill>
          <a:blip r:embed="rId3" cstate="print"/>
          <a:stretch>
            <a:fillRect/>
          </a:stretch>
        </p:blipFill>
        <p:spPr bwMode="auto">
          <a:xfrm>
            <a:off x="1363851" y="1274233"/>
            <a:ext cx="6256149" cy="5126567"/>
          </a:xfrm>
          <a:prstGeom prst="rect">
            <a:avLst/>
          </a:prstGeom>
          <a:noFill/>
          <a:ln w="9525">
            <a:noFill/>
            <a:miter lim="800000"/>
            <a:headEnd/>
            <a:tailEnd/>
          </a:ln>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409545122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7772400" cy="838200"/>
          </a:xfrm>
        </p:spPr>
        <p:txBody>
          <a:bodyPr/>
          <a:lstStyle/>
          <a:p>
            <a:r>
              <a:rPr lang="en-US" dirty="0" smtClean="0"/>
              <a:t>Go To a Waypoint</a:t>
            </a:r>
            <a:endParaRPr lang="en-US" dirty="0"/>
          </a:p>
        </p:txBody>
      </p:sp>
      <p:sp>
        <p:nvSpPr>
          <p:cNvPr id="8" name="Content Placeholder 7"/>
          <p:cNvSpPr>
            <a:spLocks noGrp="1"/>
          </p:cNvSpPr>
          <p:nvPr>
            <p:ph idx="1"/>
          </p:nvPr>
        </p:nvSpPr>
        <p:spPr>
          <a:xfrm>
            <a:off x="685800" y="1219200"/>
            <a:ext cx="7772400" cy="4114800"/>
          </a:xfrm>
        </p:spPr>
        <p:txBody>
          <a:bodyPr/>
          <a:lstStyle/>
          <a:p>
            <a:r>
              <a:rPr lang="en-US" dirty="0" smtClean="0"/>
              <a:t>Select the Waypoint</a:t>
            </a:r>
          </a:p>
          <a:p>
            <a:r>
              <a:rPr lang="en-US" dirty="0" smtClean="0"/>
              <a:t>Select “Go To”</a:t>
            </a:r>
          </a:p>
          <a:p>
            <a:r>
              <a:rPr lang="en-US" dirty="0" smtClean="0"/>
              <a:t>Select a Navigation Screen</a:t>
            </a:r>
            <a:endParaRPr lang="en-US" dirty="0"/>
          </a:p>
        </p:txBody>
      </p:sp>
      <p:sp>
        <p:nvSpPr>
          <p:cNvPr id="5"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90</a:t>
            </a:fld>
            <a:endParaRPr lang="en-US" sz="140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32987"/>
            <a:ext cx="4572000" cy="3620601"/>
          </a:xfrm>
          <a:prstGeom prst="rect">
            <a:avLst/>
          </a:prstGeom>
        </p:spPr>
      </p:pic>
    </p:spTree>
    <p:extLst>
      <p:ext uri="{BB962C8B-B14F-4D97-AF65-F5344CB8AC3E}">
        <p14:creationId xmlns:p14="http://schemas.microsoft.com/office/powerpoint/2010/main" val="183369520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 to a Waypoint</a:t>
            </a:r>
            <a:endParaRPr lang="en-US" dirty="0"/>
          </a:p>
        </p:txBody>
      </p:sp>
      <p:sp>
        <p:nvSpPr>
          <p:cNvPr id="9" name="TextBox 8"/>
          <p:cNvSpPr txBox="1"/>
          <p:nvPr/>
        </p:nvSpPr>
        <p:spPr>
          <a:xfrm>
            <a:off x="1219200" y="4505980"/>
            <a:ext cx="2687019" cy="523220"/>
          </a:xfrm>
          <a:prstGeom prst="rect">
            <a:avLst/>
          </a:prstGeom>
          <a:noFill/>
        </p:spPr>
        <p:txBody>
          <a:bodyPr wrap="none" rtlCol="0">
            <a:spAutoFit/>
          </a:bodyPr>
          <a:lstStyle/>
          <a:p>
            <a:r>
              <a:rPr lang="en-US" sz="2800" dirty="0">
                <a:latin typeface="+mj-lt"/>
              </a:rPr>
              <a:t>H</a:t>
            </a:r>
            <a:r>
              <a:rPr lang="en-US" sz="2800" dirty="0" smtClean="0">
                <a:latin typeface="+mj-lt"/>
              </a:rPr>
              <a:t>alfway there</a:t>
            </a:r>
            <a:endParaRPr lang="en-US" sz="2800" dirty="0">
              <a:latin typeface="+mj-lt"/>
            </a:endParaRPr>
          </a:p>
        </p:txBody>
      </p:sp>
      <p:sp>
        <p:nvSpPr>
          <p:cNvPr id="10" name="TextBox 9"/>
          <p:cNvSpPr txBox="1"/>
          <p:nvPr/>
        </p:nvSpPr>
        <p:spPr>
          <a:xfrm>
            <a:off x="4648200" y="4505980"/>
            <a:ext cx="4300665" cy="523220"/>
          </a:xfrm>
          <a:prstGeom prst="rect">
            <a:avLst/>
          </a:prstGeom>
          <a:noFill/>
        </p:spPr>
        <p:txBody>
          <a:bodyPr wrap="none" rtlCol="0">
            <a:spAutoFit/>
          </a:bodyPr>
          <a:lstStyle/>
          <a:p>
            <a:r>
              <a:rPr lang="en-US" sz="2800" dirty="0">
                <a:latin typeface="+mj-lt"/>
              </a:rPr>
              <a:t>A</a:t>
            </a:r>
            <a:r>
              <a:rPr lang="en-US" sz="2800" dirty="0" smtClean="0">
                <a:latin typeface="+mj-lt"/>
              </a:rPr>
              <a:t>rrival at the waypoint</a:t>
            </a:r>
            <a:endParaRPr lang="en-US" sz="2800" dirty="0">
              <a:latin typeface="+mj-lt"/>
            </a:endParaRPr>
          </a:p>
        </p:txBody>
      </p:sp>
      <p:sp>
        <p:nvSpPr>
          <p:cNvPr id="7"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91</a:t>
            </a:fld>
            <a:endParaRPr lang="en-US" sz="140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3875"/>
            <a:ext cx="7120642" cy="2781300"/>
          </a:xfrm>
          <a:prstGeom prst="rect">
            <a:avLst/>
          </a:prstGeom>
        </p:spPr>
      </p:pic>
    </p:spTree>
    <p:extLst>
      <p:ext uri="{BB962C8B-B14F-4D97-AF65-F5344CB8AC3E}">
        <p14:creationId xmlns:p14="http://schemas.microsoft.com/office/powerpoint/2010/main" val="251644952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d Smith\Documents\Personal\USCGA\National GPS Course Development\USCG Aux GPS Graphics\JPEG Format\4-25 straight rte_edited-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169256"/>
            <a:ext cx="3276600" cy="5451804"/>
          </a:xfrm>
          <a:prstGeom prst="rect">
            <a:avLst/>
          </a:prstGeom>
          <a:noFill/>
        </p:spPr>
      </p:pic>
      <p:sp>
        <p:nvSpPr>
          <p:cNvPr id="2" name="Title 1"/>
          <p:cNvSpPr>
            <a:spLocks noGrp="1"/>
          </p:cNvSpPr>
          <p:nvPr>
            <p:ph type="title"/>
          </p:nvPr>
        </p:nvSpPr>
        <p:spPr/>
        <p:txBody>
          <a:bodyPr/>
          <a:lstStyle/>
          <a:p>
            <a:r>
              <a:rPr lang="en-US" dirty="0" smtClean="0"/>
              <a:t>Pre-Qualify </a:t>
            </a:r>
            <a:endParaRPr lang="en-US" dirty="0"/>
          </a:p>
        </p:txBody>
      </p:sp>
      <p:sp>
        <p:nvSpPr>
          <p:cNvPr id="8" name="TextBox 7"/>
          <p:cNvSpPr txBox="1"/>
          <p:nvPr/>
        </p:nvSpPr>
        <p:spPr>
          <a:xfrm>
            <a:off x="5791200" y="2590800"/>
            <a:ext cx="3025315" cy="400110"/>
          </a:xfrm>
          <a:prstGeom prst="rect">
            <a:avLst/>
          </a:prstGeom>
          <a:noFill/>
        </p:spPr>
        <p:txBody>
          <a:bodyPr wrap="none" rtlCol="0">
            <a:spAutoFit/>
          </a:bodyPr>
          <a:lstStyle/>
          <a:p>
            <a:r>
              <a:rPr lang="en-US" sz="2000" dirty="0" smtClean="0">
                <a:solidFill>
                  <a:srgbClr val="FF0000"/>
                </a:solidFill>
                <a:latin typeface="+mn-lt"/>
              </a:rPr>
              <a:t>Shallow Water – Danger!</a:t>
            </a:r>
            <a:endParaRPr lang="en-US" sz="2000" dirty="0">
              <a:solidFill>
                <a:srgbClr val="FF0000"/>
              </a:solidFill>
              <a:latin typeface="+mn-lt"/>
            </a:endParaRPr>
          </a:p>
        </p:txBody>
      </p:sp>
      <p:cxnSp>
        <p:nvCxnSpPr>
          <p:cNvPr id="10" name="Straight Arrow Connector 9"/>
          <p:cNvCxnSpPr/>
          <p:nvPr/>
        </p:nvCxnSpPr>
        <p:spPr>
          <a:xfrm flipH="1">
            <a:off x="4419600" y="2819400"/>
            <a:ext cx="1219200" cy="266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92</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22125991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Ed Smith\Documents\Personal\USCGA\National GPS Course Development\USCG Aux GPS Graphics\JPEG Format\4-26b mod rte_edited-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752600"/>
            <a:ext cx="2489197" cy="4192588"/>
          </a:xfrm>
          <a:prstGeom prst="rect">
            <a:avLst/>
          </a:prstGeom>
          <a:noFill/>
        </p:spPr>
      </p:pic>
      <p:sp>
        <p:nvSpPr>
          <p:cNvPr id="2" name="Title 1"/>
          <p:cNvSpPr>
            <a:spLocks noGrp="1"/>
          </p:cNvSpPr>
          <p:nvPr>
            <p:ph type="title"/>
          </p:nvPr>
        </p:nvSpPr>
        <p:spPr/>
        <p:txBody>
          <a:bodyPr/>
          <a:lstStyle/>
          <a:p>
            <a:r>
              <a:rPr lang="en-US" dirty="0" smtClean="0"/>
              <a:t>Pre-Qualify</a:t>
            </a:r>
            <a:endParaRPr lang="en-US" dirty="0"/>
          </a:p>
        </p:txBody>
      </p:sp>
      <p:sp>
        <p:nvSpPr>
          <p:cNvPr id="6" name="TextBox 5"/>
          <p:cNvSpPr txBox="1"/>
          <p:nvPr/>
        </p:nvSpPr>
        <p:spPr>
          <a:xfrm>
            <a:off x="5562600" y="2667000"/>
            <a:ext cx="3276600" cy="1569660"/>
          </a:xfrm>
          <a:prstGeom prst="rect">
            <a:avLst/>
          </a:prstGeom>
          <a:noFill/>
        </p:spPr>
        <p:txBody>
          <a:bodyPr wrap="square" rtlCol="0">
            <a:spAutoFit/>
          </a:bodyPr>
          <a:lstStyle/>
          <a:p>
            <a:r>
              <a:rPr lang="en-US" sz="2400" dirty="0" smtClean="0">
                <a:solidFill>
                  <a:srgbClr val="C00000"/>
                </a:solidFill>
                <a:latin typeface="+mj-lt"/>
              </a:rPr>
              <a:t>Solution – add an intermediate waypoint to get around the shallow water!</a:t>
            </a:r>
            <a:endParaRPr lang="en-US" sz="2400" dirty="0">
              <a:solidFill>
                <a:srgbClr val="C00000"/>
              </a:solidFill>
              <a:latin typeface="+mj-lt"/>
            </a:endParaRPr>
          </a:p>
        </p:txBody>
      </p:sp>
      <p:cxnSp>
        <p:nvCxnSpPr>
          <p:cNvPr id="7" name="Straight Arrow Connector 6"/>
          <p:cNvCxnSpPr/>
          <p:nvPr/>
        </p:nvCxnSpPr>
        <p:spPr>
          <a:xfrm flipH="1">
            <a:off x="3048000" y="3200400"/>
            <a:ext cx="2514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93</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43666952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Sequential Waypoints</a:t>
            </a:r>
          </a:p>
        </p:txBody>
      </p:sp>
      <p:sp>
        <p:nvSpPr>
          <p:cNvPr id="86020" name="Rectangle 3"/>
          <p:cNvSpPr>
            <a:spLocks noGrp="1" noChangeArrowheads="1"/>
          </p:cNvSpPr>
          <p:nvPr>
            <p:ph idx="1"/>
          </p:nvPr>
        </p:nvSpPr>
        <p:spPr>
          <a:xfrm>
            <a:off x="304800" y="1371600"/>
            <a:ext cx="8458200" cy="4495800"/>
          </a:xfrm>
        </p:spPr>
        <p:txBody>
          <a:bodyPr/>
          <a:lstStyle/>
          <a:p>
            <a:pPr eaLnBrk="1" hangingPunct="1"/>
            <a:r>
              <a:rPr lang="en-US" dirty="0" smtClean="0"/>
              <a:t>Can be entered manually</a:t>
            </a:r>
          </a:p>
          <a:p>
            <a:pPr lvl="1" eaLnBrk="1" hangingPunct="1"/>
            <a:r>
              <a:rPr lang="en-US" dirty="0" smtClean="0"/>
              <a:t>One at a time</a:t>
            </a:r>
          </a:p>
          <a:p>
            <a:pPr lvl="1" eaLnBrk="1" hangingPunct="1"/>
            <a:r>
              <a:rPr lang="en-US" dirty="0" smtClean="0"/>
              <a:t>Takes time, when attention needed to maneuver</a:t>
            </a:r>
          </a:p>
          <a:p>
            <a:pPr eaLnBrk="1" hangingPunct="1"/>
            <a:r>
              <a:rPr lang="en-US" dirty="0" smtClean="0"/>
              <a:t>Can be pre-entered as a “Route”</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94</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65177841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smtClean="0"/>
              <a:t>Creating a Route</a:t>
            </a:r>
          </a:p>
        </p:txBody>
      </p:sp>
      <p:sp>
        <p:nvSpPr>
          <p:cNvPr id="88068" name="Rectangle 3"/>
          <p:cNvSpPr>
            <a:spLocks noGrp="1" noChangeArrowheads="1"/>
          </p:cNvSpPr>
          <p:nvPr>
            <p:ph idx="1"/>
          </p:nvPr>
        </p:nvSpPr>
        <p:spPr>
          <a:xfrm>
            <a:off x="228600" y="1295400"/>
            <a:ext cx="8382000" cy="4876800"/>
          </a:xfrm>
        </p:spPr>
        <p:txBody>
          <a:bodyPr/>
          <a:lstStyle/>
          <a:p>
            <a:pPr eaLnBrk="1" hangingPunct="1">
              <a:lnSpc>
                <a:spcPct val="90000"/>
              </a:lnSpc>
            </a:pPr>
            <a:r>
              <a:rPr lang="en-US" dirty="0" smtClean="0"/>
              <a:t>GPS can store a route</a:t>
            </a:r>
          </a:p>
          <a:p>
            <a:pPr lvl="1" eaLnBrk="1" hangingPunct="1">
              <a:lnSpc>
                <a:spcPct val="90000"/>
              </a:lnSpc>
            </a:pPr>
            <a:r>
              <a:rPr lang="en-US" dirty="0" smtClean="0"/>
              <a:t>Sequence of waypoints</a:t>
            </a:r>
          </a:p>
          <a:p>
            <a:pPr lvl="1" eaLnBrk="1" hangingPunct="1">
              <a:lnSpc>
                <a:spcPct val="90000"/>
              </a:lnSpc>
            </a:pPr>
            <a:r>
              <a:rPr lang="en-US" dirty="0" smtClean="0"/>
              <a:t>Creates a sequence of “legs”</a:t>
            </a:r>
          </a:p>
          <a:p>
            <a:pPr lvl="1" eaLnBrk="1" hangingPunct="1">
              <a:lnSpc>
                <a:spcPct val="90000"/>
              </a:lnSpc>
            </a:pPr>
            <a:r>
              <a:rPr lang="en-US" dirty="0" smtClean="0"/>
              <a:t>Route is given a name</a:t>
            </a:r>
          </a:p>
          <a:p>
            <a:pPr lvl="1" eaLnBrk="1" hangingPunct="1">
              <a:lnSpc>
                <a:spcPct val="90000"/>
              </a:lnSpc>
            </a:pPr>
            <a:r>
              <a:rPr lang="en-US" dirty="0" smtClean="0"/>
              <a:t>Route can be saved for future use</a:t>
            </a:r>
          </a:p>
          <a:p>
            <a:pPr lvl="1" eaLnBrk="1" hangingPunct="1">
              <a:lnSpc>
                <a:spcPct val="90000"/>
              </a:lnSpc>
            </a:pPr>
            <a:r>
              <a:rPr lang="en-US" dirty="0" smtClean="0"/>
              <a:t>Can be activated – forward or reverse</a:t>
            </a:r>
          </a:p>
          <a:p>
            <a:pPr lvl="1" eaLnBrk="1" hangingPunct="1">
              <a:lnSpc>
                <a:spcPct val="90000"/>
              </a:lnSpc>
            </a:pPr>
            <a:r>
              <a:rPr lang="en-US" dirty="0" smtClean="0"/>
              <a:t>Can be edited</a:t>
            </a:r>
          </a:p>
          <a:p>
            <a:pPr lvl="1" eaLnBrk="1" hangingPunct="1">
              <a:lnSpc>
                <a:spcPct val="90000"/>
              </a:lnSpc>
            </a:pPr>
            <a:r>
              <a:rPr lang="en-US" dirty="0" smtClean="0"/>
              <a:t>Route page shows distance and bearing between waypoints</a:t>
            </a:r>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95</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09585873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Entry</a:t>
            </a:r>
            <a:endParaRPr lang="en-US" dirty="0"/>
          </a:p>
        </p:txBody>
      </p:sp>
      <p:sp>
        <p:nvSpPr>
          <p:cNvPr id="3" name="Content Placeholder 2"/>
          <p:cNvSpPr>
            <a:spLocks noGrp="1"/>
          </p:cNvSpPr>
          <p:nvPr>
            <p:ph idx="1"/>
          </p:nvPr>
        </p:nvSpPr>
        <p:spPr>
          <a:xfrm>
            <a:off x="228600" y="1295400"/>
            <a:ext cx="8534400" cy="4876800"/>
          </a:xfrm>
        </p:spPr>
        <p:txBody>
          <a:bodyPr/>
          <a:lstStyle/>
          <a:p>
            <a:r>
              <a:rPr lang="en-US" dirty="0" smtClean="0"/>
              <a:t>By touch</a:t>
            </a:r>
          </a:p>
          <a:p>
            <a:pPr lvl="1"/>
            <a:r>
              <a:rPr lang="en-US" dirty="0" smtClean="0"/>
              <a:t>touch screen models</a:t>
            </a:r>
          </a:p>
          <a:p>
            <a:r>
              <a:rPr lang="en-US" dirty="0" smtClean="0"/>
              <a:t>Cursor Selection</a:t>
            </a:r>
          </a:p>
          <a:p>
            <a:pPr lvl="1"/>
            <a:r>
              <a:rPr lang="en-US" dirty="0" smtClean="0"/>
              <a:t>use cursor to highlight each sequential waypoint from the map screen</a:t>
            </a:r>
          </a:p>
          <a:p>
            <a:r>
              <a:rPr lang="en-US" dirty="0" smtClean="0"/>
              <a:t>Download from a computer</a:t>
            </a:r>
          </a:p>
          <a:p>
            <a:r>
              <a:rPr lang="en-US" dirty="0" smtClean="0"/>
              <a:t>Manual entry by selecting sequential waypoints from a list</a:t>
            </a:r>
            <a:endParaRPr lang="en-US" dirty="0"/>
          </a:p>
        </p:txBody>
      </p:sp>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96</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64214102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0" y="26158"/>
            <a:ext cx="7772400" cy="812042"/>
          </a:xfrm>
        </p:spPr>
        <p:txBody>
          <a:bodyPr/>
          <a:lstStyle/>
          <a:p>
            <a:pPr eaLnBrk="1" hangingPunct="1">
              <a:defRPr/>
            </a:pPr>
            <a:r>
              <a:rPr lang="en-US" dirty="0" smtClean="0"/>
              <a:t>Route Definition Page</a:t>
            </a:r>
          </a:p>
        </p:txBody>
      </p:sp>
      <p:pic>
        <p:nvPicPr>
          <p:cNvPr id="89092" name="Picture 5" descr="8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752600"/>
            <a:ext cx="3330575" cy="4648200"/>
          </a:xfrm>
          <a:prstGeom prst="rect">
            <a:avLst/>
          </a:prstGeom>
          <a:noFill/>
          <a:ln w="38100">
            <a:solidFill>
              <a:schemeClr val="bg2"/>
            </a:solidFill>
            <a:miter lim="800000"/>
            <a:headEnd/>
            <a:tailEnd/>
          </a:ln>
        </p:spPr>
      </p:pic>
      <p:sp>
        <p:nvSpPr>
          <p:cNvPr id="89093" name="Line 11"/>
          <p:cNvSpPr>
            <a:spLocks noChangeShapeType="1"/>
          </p:cNvSpPr>
          <p:nvPr/>
        </p:nvSpPr>
        <p:spPr bwMode="auto">
          <a:xfrm>
            <a:off x="1905000" y="2514600"/>
            <a:ext cx="1143000" cy="0"/>
          </a:xfrm>
          <a:prstGeom prst="line">
            <a:avLst/>
          </a:prstGeom>
          <a:noFill/>
          <a:ln w="31750">
            <a:solidFill>
              <a:srgbClr val="FF0000"/>
            </a:solidFill>
            <a:round/>
            <a:headEnd/>
            <a:tailEnd type="triangle" w="med" len="lg"/>
          </a:ln>
        </p:spPr>
        <p:txBody>
          <a:bodyPr/>
          <a:lstStyle/>
          <a:p>
            <a:endParaRPr lang="en-US" dirty="0"/>
          </a:p>
        </p:txBody>
      </p:sp>
      <p:sp>
        <p:nvSpPr>
          <p:cNvPr id="89094" name="Line 12"/>
          <p:cNvSpPr>
            <a:spLocks noChangeShapeType="1"/>
          </p:cNvSpPr>
          <p:nvPr/>
        </p:nvSpPr>
        <p:spPr bwMode="auto">
          <a:xfrm flipV="1">
            <a:off x="2286000" y="3429000"/>
            <a:ext cx="685800" cy="152400"/>
          </a:xfrm>
          <a:prstGeom prst="line">
            <a:avLst/>
          </a:prstGeom>
          <a:noFill/>
          <a:ln w="31750">
            <a:solidFill>
              <a:srgbClr val="FF0000"/>
            </a:solidFill>
            <a:round/>
            <a:headEnd/>
            <a:tailEnd type="triangle" w="med" len="lg"/>
          </a:ln>
        </p:spPr>
        <p:txBody>
          <a:bodyPr/>
          <a:lstStyle/>
          <a:p>
            <a:endParaRPr lang="en-US" dirty="0"/>
          </a:p>
        </p:txBody>
      </p:sp>
      <p:sp>
        <p:nvSpPr>
          <p:cNvPr id="89095" name="Line 13"/>
          <p:cNvSpPr>
            <a:spLocks noChangeShapeType="1"/>
          </p:cNvSpPr>
          <p:nvPr/>
        </p:nvSpPr>
        <p:spPr bwMode="auto">
          <a:xfrm flipH="1">
            <a:off x="5410200" y="2667000"/>
            <a:ext cx="1295400" cy="685800"/>
          </a:xfrm>
          <a:prstGeom prst="line">
            <a:avLst/>
          </a:prstGeom>
          <a:noFill/>
          <a:ln w="31750">
            <a:solidFill>
              <a:srgbClr val="FF0000"/>
            </a:solidFill>
            <a:round/>
            <a:headEnd/>
            <a:tailEnd type="triangle" w="med" len="lg"/>
          </a:ln>
        </p:spPr>
        <p:txBody>
          <a:bodyPr/>
          <a:lstStyle/>
          <a:p>
            <a:endParaRPr lang="en-US" dirty="0"/>
          </a:p>
        </p:txBody>
      </p:sp>
      <p:sp>
        <p:nvSpPr>
          <p:cNvPr id="89096" name="Line 14"/>
          <p:cNvSpPr>
            <a:spLocks noChangeShapeType="1"/>
          </p:cNvSpPr>
          <p:nvPr/>
        </p:nvSpPr>
        <p:spPr bwMode="auto">
          <a:xfrm flipH="1" flipV="1">
            <a:off x="6172200" y="3886200"/>
            <a:ext cx="533400" cy="76200"/>
          </a:xfrm>
          <a:prstGeom prst="line">
            <a:avLst/>
          </a:prstGeom>
          <a:noFill/>
          <a:ln w="31750">
            <a:solidFill>
              <a:srgbClr val="FF0000"/>
            </a:solidFill>
            <a:round/>
            <a:headEnd/>
            <a:tailEnd type="triangle" w="med" len="lg"/>
          </a:ln>
        </p:spPr>
        <p:txBody>
          <a:bodyPr/>
          <a:lstStyle/>
          <a:p>
            <a:endParaRPr lang="en-US" dirty="0"/>
          </a:p>
        </p:txBody>
      </p:sp>
      <p:sp>
        <p:nvSpPr>
          <p:cNvPr id="89097" name="Line 15"/>
          <p:cNvSpPr>
            <a:spLocks noChangeShapeType="1"/>
          </p:cNvSpPr>
          <p:nvPr/>
        </p:nvSpPr>
        <p:spPr bwMode="auto">
          <a:xfrm flipH="1">
            <a:off x="6129338" y="5500688"/>
            <a:ext cx="533400" cy="76200"/>
          </a:xfrm>
          <a:prstGeom prst="line">
            <a:avLst/>
          </a:prstGeom>
          <a:noFill/>
          <a:ln w="31750">
            <a:solidFill>
              <a:srgbClr val="FF0000"/>
            </a:solidFill>
            <a:round/>
            <a:headEnd/>
            <a:tailEnd type="triangle" w="med" len="lg"/>
          </a:ln>
        </p:spPr>
        <p:txBody>
          <a:bodyPr/>
          <a:lstStyle/>
          <a:p>
            <a:endParaRPr lang="en-US" dirty="0"/>
          </a:p>
        </p:txBody>
      </p:sp>
      <p:sp>
        <p:nvSpPr>
          <p:cNvPr id="89098" name="Text Box 6"/>
          <p:cNvSpPr txBox="1">
            <a:spLocks noChangeArrowheads="1"/>
          </p:cNvSpPr>
          <p:nvPr/>
        </p:nvSpPr>
        <p:spPr bwMode="auto">
          <a:xfrm>
            <a:off x="713443" y="2286000"/>
            <a:ext cx="1144864" cy="523220"/>
          </a:xfrm>
          <a:prstGeom prst="rect">
            <a:avLst/>
          </a:prstGeom>
          <a:noFill/>
          <a:ln w="50800">
            <a:noFill/>
            <a:miter lim="800000"/>
            <a:headEnd/>
            <a:tailEnd type="none" w="med" len="lg"/>
          </a:ln>
        </p:spPr>
        <p:txBody>
          <a:bodyPr wrap="none">
            <a:spAutoFit/>
          </a:bodyPr>
          <a:lstStyle/>
          <a:p>
            <a:r>
              <a:rPr lang="en-US" sz="2800" dirty="0">
                <a:solidFill>
                  <a:schemeClr val="tx1"/>
                </a:solidFill>
              </a:rPr>
              <a:t>Route</a:t>
            </a:r>
          </a:p>
        </p:txBody>
      </p:sp>
      <p:sp>
        <p:nvSpPr>
          <p:cNvPr id="89099" name="Text Box 7"/>
          <p:cNvSpPr txBox="1">
            <a:spLocks noChangeArrowheads="1"/>
          </p:cNvSpPr>
          <p:nvPr/>
        </p:nvSpPr>
        <p:spPr bwMode="auto">
          <a:xfrm>
            <a:off x="533400" y="3216275"/>
            <a:ext cx="1981200" cy="954107"/>
          </a:xfrm>
          <a:prstGeom prst="rect">
            <a:avLst/>
          </a:prstGeom>
          <a:noFill/>
          <a:ln w="50800">
            <a:noFill/>
            <a:miter lim="800000"/>
            <a:headEnd/>
            <a:tailEnd type="none" w="med" len="lg"/>
          </a:ln>
        </p:spPr>
        <p:txBody>
          <a:bodyPr>
            <a:spAutoFit/>
          </a:bodyPr>
          <a:lstStyle/>
          <a:p>
            <a:pPr algn="ctr"/>
            <a:r>
              <a:rPr lang="en-US" sz="2800" dirty="0">
                <a:solidFill>
                  <a:schemeClr val="tx1"/>
                </a:solidFill>
              </a:rPr>
              <a:t>Waypoint Name</a:t>
            </a:r>
          </a:p>
        </p:txBody>
      </p:sp>
      <p:sp>
        <p:nvSpPr>
          <p:cNvPr id="89100" name="Text Box 8"/>
          <p:cNvSpPr txBox="1">
            <a:spLocks noChangeArrowheads="1"/>
          </p:cNvSpPr>
          <p:nvPr/>
        </p:nvSpPr>
        <p:spPr bwMode="auto">
          <a:xfrm>
            <a:off x="6516399" y="2362200"/>
            <a:ext cx="2324675" cy="523220"/>
          </a:xfrm>
          <a:prstGeom prst="rect">
            <a:avLst/>
          </a:prstGeom>
          <a:noFill/>
          <a:ln w="50800">
            <a:noFill/>
            <a:miter lim="800000"/>
            <a:headEnd/>
            <a:tailEnd type="none" w="med" len="lg"/>
          </a:ln>
        </p:spPr>
        <p:txBody>
          <a:bodyPr wrap="none">
            <a:spAutoFit/>
          </a:bodyPr>
          <a:lstStyle/>
          <a:p>
            <a:r>
              <a:rPr lang="en-US" sz="2800" dirty="0">
                <a:solidFill>
                  <a:schemeClr val="tx1"/>
                </a:solidFill>
              </a:rPr>
              <a:t>Course of leg</a:t>
            </a:r>
          </a:p>
        </p:txBody>
      </p:sp>
      <p:sp>
        <p:nvSpPr>
          <p:cNvPr id="89101" name="Text Box 9"/>
          <p:cNvSpPr txBox="1">
            <a:spLocks noChangeArrowheads="1"/>
          </p:cNvSpPr>
          <p:nvPr/>
        </p:nvSpPr>
        <p:spPr bwMode="auto">
          <a:xfrm>
            <a:off x="6524025" y="3733800"/>
            <a:ext cx="2225288" cy="523220"/>
          </a:xfrm>
          <a:prstGeom prst="rect">
            <a:avLst/>
          </a:prstGeom>
          <a:noFill/>
          <a:ln w="50800">
            <a:noFill/>
            <a:miter lim="800000"/>
            <a:headEnd/>
            <a:tailEnd type="none" w="med" len="lg"/>
          </a:ln>
        </p:spPr>
        <p:txBody>
          <a:bodyPr wrap="none">
            <a:spAutoFit/>
          </a:bodyPr>
          <a:lstStyle/>
          <a:p>
            <a:r>
              <a:rPr lang="en-US" sz="2800" dirty="0">
                <a:solidFill>
                  <a:schemeClr val="tx1"/>
                </a:solidFill>
              </a:rPr>
              <a:t>Leg distance</a:t>
            </a:r>
          </a:p>
        </p:txBody>
      </p:sp>
      <p:sp>
        <p:nvSpPr>
          <p:cNvPr id="89102" name="Text Box 10"/>
          <p:cNvSpPr txBox="1">
            <a:spLocks noChangeArrowheads="1"/>
          </p:cNvSpPr>
          <p:nvPr/>
        </p:nvSpPr>
        <p:spPr bwMode="auto">
          <a:xfrm>
            <a:off x="6454866" y="5276850"/>
            <a:ext cx="2384242" cy="523220"/>
          </a:xfrm>
          <a:prstGeom prst="rect">
            <a:avLst/>
          </a:prstGeom>
          <a:noFill/>
          <a:ln w="50800">
            <a:noFill/>
            <a:miter lim="800000"/>
            <a:headEnd/>
            <a:tailEnd type="none" w="med" len="lg"/>
          </a:ln>
        </p:spPr>
        <p:txBody>
          <a:bodyPr wrap="none">
            <a:spAutoFit/>
          </a:bodyPr>
          <a:lstStyle/>
          <a:p>
            <a:r>
              <a:rPr lang="en-US" sz="2800" dirty="0">
                <a:solidFill>
                  <a:schemeClr val="tx1"/>
                </a:solidFill>
              </a:rPr>
              <a:t>Total distance</a:t>
            </a:r>
          </a:p>
        </p:txBody>
      </p:sp>
      <p:sp>
        <p:nvSpPr>
          <p:cNvPr id="1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97</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107383114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1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1" y="1270127"/>
            <a:ext cx="3657600" cy="5545011"/>
          </a:xfrm>
          <a:prstGeom prst="rect">
            <a:avLst/>
          </a:prstGeom>
          <a:noFill/>
          <a:ln w="57150">
            <a:solidFill>
              <a:schemeClr val="hlink"/>
            </a:solidFill>
            <a:miter lim="800000"/>
            <a:headEnd/>
            <a:tailEnd/>
          </a:ln>
        </p:spPr>
      </p:pic>
      <p:sp>
        <p:nvSpPr>
          <p:cNvPr id="93188" name="Text Box 4"/>
          <p:cNvSpPr txBox="1">
            <a:spLocks noChangeArrowheads="1"/>
          </p:cNvSpPr>
          <p:nvPr/>
        </p:nvSpPr>
        <p:spPr bwMode="auto">
          <a:xfrm>
            <a:off x="644525" y="2971800"/>
            <a:ext cx="3927475" cy="1920875"/>
          </a:xfrm>
          <a:prstGeom prst="rect">
            <a:avLst/>
          </a:prstGeom>
          <a:noFill/>
          <a:ln w="50800">
            <a:noFill/>
            <a:miter lim="800000"/>
            <a:headEnd/>
            <a:tailEnd type="none" w="med" len="lg"/>
          </a:ln>
        </p:spPr>
        <p:txBody>
          <a:bodyPr>
            <a:spAutoFit/>
          </a:bodyPr>
          <a:lstStyle/>
          <a:p>
            <a:pPr algn="r"/>
            <a:r>
              <a:rPr lang="en-US" sz="4000" dirty="0">
                <a:solidFill>
                  <a:schemeClr val="tx1"/>
                </a:solidFill>
              </a:rPr>
              <a:t>Practical GPS Navigation Tips</a:t>
            </a:r>
          </a:p>
        </p:txBody>
      </p:sp>
    </p:spTree>
    <p:extLst>
      <p:ext uri="{BB962C8B-B14F-4D97-AF65-F5344CB8AC3E}">
        <p14:creationId xmlns:p14="http://schemas.microsoft.com/office/powerpoint/2010/main" val="327308253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of Data Fields</a:t>
            </a:r>
            <a:endParaRPr lang="en-US" dirty="0"/>
          </a:p>
        </p:txBody>
      </p:sp>
      <p:pic>
        <p:nvPicPr>
          <p:cNvPr id="27650" name="Picture 2" descr="C:\Users\Ed Smith\Documents\Personal\USCGA\National GPS Course Development\USCG Aux GPS Graphics\JPEG Format\4-56 definitions-2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271016"/>
            <a:ext cx="6726237" cy="5111941"/>
          </a:xfrm>
          <a:prstGeom prst="rect">
            <a:avLst/>
          </a:prstGeom>
          <a:noFill/>
        </p:spPr>
      </p:pic>
      <p:sp>
        <p:nvSpPr>
          <p:cNvPr id="4"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145876-78F7-43B5-8AC6-77BFAF8D7DBE}" type="slidenum">
              <a:rPr lang="en-US" sz="1400">
                <a:latin typeface="Times New Roman" pitchFamily="18" charset="0"/>
                <a:cs typeface="Times New Roman" pitchFamily="18" charset="0"/>
              </a:rPr>
              <a:pPr algn="r" eaLnBrk="1" hangingPunct="1"/>
              <a:t>99</a:t>
            </a:fld>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9942115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19426B"/>
      </a:dk1>
      <a:lt1>
        <a:srgbClr val="FFFFFF"/>
      </a:lt1>
      <a:dk2>
        <a:srgbClr val="000000"/>
      </a:dk2>
      <a:lt2>
        <a:srgbClr val="19426B"/>
      </a:lt2>
      <a:accent1>
        <a:srgbClr val="398AC7"/>
      </a:accent1>
      <a:accent2>
        <a:srgbClr val="333399"/>
      </a:accent2>
      <a:accent3>
        <a:srgbClr val="FFFFFF"/>
      </a:accent3>
      <a:accent4>
        <a:srgbClr val="14375A"/>
      </a:accent4>
      <a:accent5>
        <a:srgbClr val="AEC4E0"/>
      </a:accent5>
      <a:accent6>
        <a:srgbClr val="2D2D8A"/>
      </a:accent6>
      <a:hlink>
        <a:srgbClr val="009999"/>
      </a:hlink>
      <a:folHlink>
        <a:srgbClr val="99CC00"/>
      </a:folHlink>
    </a:clrScheme>
    <a:fontScheme name="Default - Title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19426B"/>
      </a:dk1>
      <a:lt1>
        <a:srgbClr val="FFFFFF"/>
      </a:lt1>
      <a:dk2>
        <a:srgbClr val="000000"/>
      </a:dk2>
      <a:lt2>
        <a:srgbClr val="808080"/>
      </a:lt2>
      <a:accent1>
        <a:srgbClr val="19426B"/>
      </a:accent1>
      <a:accent2>
        <a:srgbClr val="333399"/>
      </a:accent2>
      <a:accent3>
        <a:srgbClr val="FFFFFF"/>
      </a:accent3>
      <a:accent4>
        <a:srgbClr val="14375A"/>
      </a:accent4>
      <a:accent5>
        <a:srgbClr val="ABB0BA"/>
      </a:accent5>
      <a:accent6>
        <a:srgbClr val="2D2D8A"/>
      </a:accent6>
      <a:hlink>
        <a:srgbClr val="009999"/>
      </a:hlink>
      <a:folHlink>
        <a:srgbClr val="99CC00"/>
      </a:folHlink>
    </a:clrScheme>
    <a:fontScheme name="Default - Title and Content">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5548</TotalTime>
  <Pages>0</Pages>
  <Words>9774</Words>
  <Characters>0</Characters>
  <Application>Microsoft Office PowerPoint</Application>
  <PresentationFormat>On-screen Show (4:3)</PresentationFormat>
  <Lines>0</Lines>
  <Paragraphs>1217</Paragraphs>
  <Slides>126</Slides>
  <Notes>126</Notes>
  <HiddenSlides>0</HiddenSlides>
  <MMClips>0</MMClips>
  <ScaleCrop>false</ScaleCrop>
  <HeadingPairs>
    <vt:vector size="4" baseType="variant">
      <vt:variant>
        <vt:lpstr>Theme</vt:lpstr>
      </vt:variant>
      <vt:variant>
        <vt:i4>2</vt:i4>
      </vt:variant>
      <vt:variant>
        <vt:lpstr>Slide Titles</vt:lpstr>
      </vt:variant>
      <vt:variant>
        <vt:i4>126</vt:i4>
      </vt:variant>
    </vt:vector>
  </HeadingPairs>
  <TitlesOfParts>
    <vt:vector size="128" baseType="lpstr">
      <vt:lpstr>Default - Title Slide</vt:lpstr>
      <vt:lpstr>Default - Title and Content</vt:lpstr>
      <vt:lpstr>PowerPoint Presentation</vt:lpstr>
      <vt:lpstr>Auxiliary Disclaimer</vt:lpstr>
      <vt:lpstr>PowerPoint Presentation</vt:lpstr>
      <vt:lpstr>What you will Learn</vt:lpstr>
      <vt:lpstr>Your Instructors</vt:lpstr>
      <vt:lpstr>Housekeeping</vt:lpstr>
      <vt:lpstr>Why Have a GPS On Your Boat?</vt:lpstr>
      <vt:lpstr>How Does GPS Work?</vt:lpstr>
      <vt:lpstr>Satellite-Based System</vt:lpstr>
      <vt:lpstr>3-D Fix with 4 Satellites</vt:lpstr>
      <vt:lpstr>Satellite Selection is Automatic!</vt:lpstr>
      <vt:lpstr>Wide Area Augmentation System (WAAS)</vt:lpstr>
      <vt:lpstr>GPS Facts</vt:lpstr>
      <vt:lpstr>Good Reason To Know Navigation</vt:lpstr>
      <vt:lpstr>Why Learn  Basic Navigation In A GPS Course?</vt:lpstr>
      <vt:lpstr>PowerPoint Presentation</vt:lpstr>
      <vt:lpstr>PowerPoint Presentation</vt:lpstr>
      <vt:lpstr>PowerPoint Presentation</vt:lpstr>
      <vt:lpstr>PowerPoint Presentation</vt:lpstr>
      <vt:lpstr>PowerPoint Presentation</vt:lpstr>
      <vt:lpstr>PowerPoint Presentation</vt:lpstr>
      <vt:lpstr>Scale 1:20,000</vt:lpstr>
      <vt:lpstr>Scale 1:40,000</vt:lpstr>
      <vt:lpstr>Scale 1:80,000</vt:lpstr>
      <vt:lpstr>  Scale 1:200,000</vt:lpstr>
      <vt:lpstr>Latitude &amp; Longitude</vt:lpstr>
      <vt:lpstr>Dividers - Use</vt:lpstr>
      <vt:lpstr>PowerPoint Presentation</vt:lpstr>
      <vt:lpstr>PowerPoint Presentation</vt:lpstr>
      <vt:lpstr>PowerPoint Presentation</vt:lpstr>
      <vt:lpstr>Measuring Distance</vt:lpstr>
      <vt:lpstr>Measuring Distance</vt:lpstr>
      <vt:lpstr>Exercise</vt:lpstr>
      <vt:lpstr>Horizontal Datum</vt:lpstr>
      <vt:lpstr>Contour lines</vt:lpstr>
      <vt:lpstr>Contour lines</vt:lpstr>
      <vt:lpstr>Time Reference On Earth</vt:lpstr>
      <vt:lpstr>PowerPoint Presentation</vt:lpstr>
      <vt:lpstr>PowerPoint Presentation</vt:lpstr>
      <vt:lpstr>Parallel Ruler</vt:lpstr>
      <vt:lpstr>Let’s Take a Trip</vt:lpstr>
      <vt:lpstr>Laying out a Course</vt:lpstr>
      <vt:lpstr>Create a Route</vt:lpstr>
      <vt:lpstr>PowerPoint Presentation</vt:lpstr>
      <vt:lpstr>Navigation Log</vt:lpstr>
      <vt:lpstr>How Long Will Each Leg Take?</vt:lpstr>
      <vt:lpstr>Navigation Log</vt:lpstr>
      <vt:lpstr>Magnetic Compass</vt:lpstr>
      <vt:lpstr>Compass Deviation</vt:lpstr>
      <vt:lpstr>Correcting for Variation &amp; Deviation</vt:lpstr>
      <vt:lpstr>Navigation Log</vt:lpstr>
      <vt:lpstr>Lines of Position and a Fix</vt:lpstr>
      <vt:lpstr>Marine GPS</vt:lpstr>
      <vt:lpstr>Types of Marine GPS Receivers</vt:lpstr>
      <vt:lpstr>Handheld Marine GPS</vt:lpstr>
      <vt:lpstr>Handheld Marine GPS</vt:lpstr>
      <vt:lpstr>Fixed Mount Marine GPS</vt:lpstr>
      <vt:lpstr>Typical Fixed-Mount Installation -removable-</vt:lpstr>
      <vt:lpstr>Typical Fixed Mount Installation -permanent-</vt:lpstr>
      <vt:lpstr>Computer Connected to a Basic GPS</vt:lpstr>
      <vt:lpstr>Non-Marine Specific GPS Devices -useful for marine navigation-</vt:lpstr>
      <vt:lpstr>PowerPoint Presentation</vt:lpstr>
      <vt:lpstr>GPS Components</vt:lpstr>
      <vt:lpstr>Power-Up</vt:lpstr>
      <vt:lpstr>Satellite Acquisition Screen</vt:lpstr>
      <vt:lpstr>Time to Get an Accurate Fix</vt:lpstr>
      <vt:lpstr>Buttons</vt:lpstr>
      <vt:lpstr>Buttons</vt:lpstr>
      <vt:lpstr>GPS Screens</vt:lpstr>
      <vt:lpstr>PowerPoint Presentation</vt:lpstr>
      <vt:lpstr>PowerPoint Presentation</vt:lpstr>
      <vt:lpstr>PowerPoint Presentation</vt:lpstr>
      <vt:lpstr>Highway screen</vt:lpstr>
      <vt:lpstr>PowerPoint Presentation</vt:lpstr>
      <vt:lpstr>PowerPoint Presentation</vt:lpstr>
      <vt:lpstr>PowerPoint Presentation</vt:lpstr>
      <vt:lpstr>Menu Screen Selections</vt:lpstr>
      <vt:lpstr>Menu Screen Selections</vt:lpstr>
      <vt:lpstr>GPS Waypoint Navigation</vt:lpstr>
      <vt:lpstr>Waypoint</vt:lpstr>
      <vt:lpstr>Waypoint Entry Methods</vt:lpstr>
      <vt:lpstr>Mark your Waypoint</vt:lpstr>
      <vt:lpstr>Waypoints From An Internal List</vt:lpstr>
      <vt:lpstr>Touch Screen Entry</vt:lpstr>
      <vt:lpstr>Cursor Method</vt:lpstr>
      <vt:lpstr>Download from a Computer</vt:lpstr>
      <vt:lpstr>Direct Data Entry</vt:lpstr>
      <vt:lpstr>Be Careful!</vt:lpstr>
      <vt:lpstr>Adding Waypoint Information</vt:lpstr>
      <vt:lpstr>Go To a Waypoint</vt:lpstr>
      <vt:lpstr>Go to a Waypoint</vt:lpstr>
      <vt:lpstr>Pre-Qualify </vt:lpstr>
      <vt:lpstr>Pre-Qualify</vt:lpstr>
      <vt:lpstr>Sequential Waypoints</vt:lpstr>
      <vt:lpstr>Creating a Route</vt:lpstr>
      <vt:lpstr>Route Entry</vt:lpstr>
      <vt:lpstr>Route Definition Page</vt:lpstr>
      <vt:lpstr>PowerPoint Presentation</vt:lpstr>
      <vt:lpstr>The Meaning of Data Fields</vt:lpstr>
      <vt:lpstr>Monitor Progress</vt:lpstr>
      <vt:lpstr>Get Back On-Course Safely</vt:lpstr>
      <vt:lpstr>Beware of a Hooked-Course</vt:lpstr>
      <vt:lpstr>Use the Cursor to Look Around</vt:lpstr>
      <vt:lpstr>Use Cursor-mode to Get Information</vt:lpstr>
      <vt:lpstr>GPS Fixation!</vt:lpstr>
      <vt:lpstr>Alarms</vt:lpstr>
      <vt:lpstr>Alarms</vt:lpstr>
      <vt:lpstr>Electronic Charts</vt:lpstr>
      <vt:lpstr>Types of Electronic Charts</vt:lpstr>
      <vt:lpstr>Types of Electronic Charts</vt:lpstr>
      <vt:lpstr>Keep Charts Current</vt:lpstr>
      <vt:lpstr>Course-Up or  North-Up? -for a map screen-</vt:lpstr>
      <vt:lpstr>Special Features of Chartplotters</vt:lpstr>
      <vt:lpstr>PowerPoint Presentation</vt:lpstr>
      <vt:lpstr>PowerPoint Presentation</vt:lpstr>
      <vt:lpstr>Desktop and laptop computers integrated into the vessel’s data communication network can offer many of the capabilities of dedicated marine chartplotters!</vt:lpstr>
      <vt:lpstr>Tablets and Smart Phones -performance not yet up to dedicated chart plotters-</vt:lpstr>
      <vt:lpstr>Considerations for Purchasing a GPS</vt:lpstr>
      <vt:lpstr>Considerations for Purchasing a GPS</vt:lpstr>
      <vt:lpstr>In Conclusion</vt:lpstr>
      <vt:lpstr>Question?  Comments</vt:lpstr>
      <vt:lpstr>Additional Slides</vt:lpstr>
      <vt:lpstr>How Long Will Each Leg Take?</vt:lpstr>
      <vt:lpstr> </vt:lpstr>
      <vt:lpstr> Manually Entering a Route</vt:lpstr>
      <vt:lpstr>Electronic Chart Displays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Inst. Workshop</dc:title>
  <dc:creator>Dan Stroup</dc:creator>
  <cp:lastModifiedBy>DS</cp:lastModifiedBy>
  <cp:revision>164</cp:revision>
  <cp:lastPrinted>2012-11-20T14:35:21Z</cp:lastPrinted>
  <dcterms:modified xsi:type="dcterms:W3CDTF">2013-02-18T11:39:28Z</dcterms:modified>
</cp:coreProperties>
</file>